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68" r:id="rId3"/>
    <p:sldId id="286" r:id="rId4"/>
    <p:sldId id="267" r:id="rId5"/>
    <p:sldId id="257" r:id="rId6"/>
    <p:sldId id="269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5" r:id="rId19"/>
    <p:sldId id="287" r:id="rId20"/>
    <p:sldId id="259" r:id="rId21"/>
    <p:sldId id="291" r:id="rId22"/>
    <p:sldId id="290" r:id="rId23"/>
    <p:sldId id="28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5854"/>
    <p:restoredTop sz="94650"/>
  </p:normalViewPr>
  <p:slideViewPr>
    <p:cSldViewPr snapToGrid="0" snapToObjects="1">
      <p:cViewPr varScale="1">
        <p:scale>
          <a:sx n="81" d="100"/>
          <a:sy n="81" d="100"/>
        </p:scale>
        <p:origin x="11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0E2AB-55C4-FF40-B6DD-6AD11D2478C8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D0B7E-E886-644C-AFED-D04DDDD38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91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ED1459-1E70-4593-87C2-182B619375D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413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36B4B-02C7-E248-81F0-807593AD5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910C59-E2C2-5945-AD30-F33540D0E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9211E-A957-D545-817B-CD447BA0A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3765-C3BA-9D49-97F2-9B2A137D9708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76C0E-E853-A54B-AE74-76D48A8B0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162AC-CAA1-7C4E-92F6-E56D4F71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D530-92D4-AB49-8E0A-768A43E0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88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D687D-96E3-3348-9DC9-A065182CF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7BD163-351A-8B46-B223-CE2C70631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1D75A-0CFA-AA40-8DE1-3A8A7A998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3765-C3BA-9D49-97F2-9B2A137D9708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611D1-F990-0E48-8FB1-1C9D1513E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BD6E7-3C1E-0B4A-8D09-7F8A6EB58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D530-92D4-AB49-8E0A-768A43E0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2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8D1831-D495-CF49-9A6C-D64300A2C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DDE13A-CE76-FA41-95DF-9CEDCC9D9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C752F-0931-7445-8865-2612C14D2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3765-C3BA-9D49-97F2-9B2A137D9708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E97AE-4503-9745-816D-05DE0E278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AE822-F266-E644-BDB5-336CF080F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D530-92D4-AB49-8E0A-768A43E0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5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2E241-937B-8842-B560-4507FDE3A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3619C-F9EF-A044-9411-75B69BD8D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7C196-6D05-CC4F-9413-AD99C268A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3765-C3BA-9D49-97F2-9B2A137D9708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5A091-666E-7D46-91CF-5D5A52B4F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0754C-31A4-4F4C-AA00-D1B0108AC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D530-92D4-AB49-8E0A-768A43E0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1012B-F683-D048-A71E-A97F98D6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2480E-A9D9-0643-A29B-15D19C250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F3CF0-360B-8A4F-84B6-DF216197D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3765-C3BA-9D49-97F2-9B2A137D9708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FC51F-7E4D-BE48-B684-B7FD56D8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51BEB-F558-094C-9119-0B1D41076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D530-92D4-AB49-8E0A-768A43E0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7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CD63D-DAFF-0347-9F37-F157A810A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15261-A5B4-A14D-9EF3-585A50AB9D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BBBA0D-562C-374A-8CDD-B25098115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C2E61B-E7BF-574C-9D87-934B4BB8A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3765-C3BA-9D49-97F2-9B2A137D9708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28ED1-C1E7-9C49-83BC-6A4C1B14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334A89-34E4-FB4C-A05F-EBC6B463F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D530-92D4-AB49-8E0A-768A43E0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A63EE-64C8-714A-A6E3-6243A2C00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1CC8E-E568-AD4E-90FB-877D11907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6F1D30-D37B-F643-BFC0-B604DAA8E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C95BB7-03BF-DB47-844B-1D956771D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A1B66F-621C-6E4E-9043-C126CA4324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2720D8-5BB3-7A4D-88A5-A27DEAD1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3765-C3BA-9D49-97F2-9B2A137D9708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1FE047-5F39-7F40-BB67-9D0A94850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36D195-3EE2-C54B-A732-C2D77D4B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D530-92D4-AB49-8E0A-768A43E0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0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A2C1A-A177-7249-9AAD-DCE615240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8E41A1-CB56-9244-A98B-D98412EA9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3765-C3BA-9D49-97F2-9B2A137D9708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C0941F-4AF3-2F47-A362-BCF808B53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2DCFDB-9812-E347-BC91-9EF29BA72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D530-92D4-AB49-8E0A-768A43E0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37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031B55-C934-4741-8AF8-2CDD6936C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3765-C3BA-9D49-97F2-9B2A137D9708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B9DE5E-5078-3542-AD8B-C1330FD9B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F5543-6EB0-3B47-A69C-42975752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D530-92D4-AB49-8E0A-768A43E0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89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238AE-E44C-504D-AABA-F450D299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34701-3DB4-ED4F-9F9F-1AC6296B3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06E7C-BFD3-A34C-9958-F792D75A3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FC4246-7C29-A043-808C-2BB1FE4B3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3765-C3BA-9D49-97F2-9B2A137D9708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0DC7A-24E7-534D-8DFC-D712E2402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F74E0A-9F18-F04B-9420-B87E2A5C3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D530-92D4-AB49-8E0A-768A43E0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83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C0FD6-20C1-1A43-9E6A-DAD2CD740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C003D-DF06-FE48-A122-3E28BF19BF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AAA40-B047-F34C-8318-1D00AA09E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086F1-627B-F544-8961-F415A860B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3765-C3BA-9D49-97F2-9B2A137D9708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6D0229-6026-E149-BF42-9C7FB89DB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F2FE7-C40C-774A-BEDF-9E747B412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D530-92D4-AB49-8E0A-768A43E0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66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8D547B-5E32-1A41-A2F7-C5F7F092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2BF8E-C770-9C41-9BDE-87883F170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41CE4-4283-4042-BD79-1C0FA08DCD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53765-C3BA-9D49-97F2-9B2A137D9708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D7E5F-CD2B-F445-B0BE-1513EAC716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26001-D6C3-5043-A647-07DD6795D4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8D530-92D4-AB49-8E0A-768A43E0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4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cmr.nic.in/node/39071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o.int/csr/resources/publications/biosafety/WHO_HSE_EPR_2008_10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DE14B-8D29-5244-9B9A-AFA8CC9EB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2404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National Training of Trainers for COVID-19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3E3AF8-64BE-734C-9391-08A10D1D0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516540"/>
          </a:xfrm>
        </p:spPr>
        <p:txBody>
          <a:bodyPr>
            <a:normAutofit/>
          </a:bodyPr>
          <a:lstStyle/>
          <a:p>
            <a:r>
              <a:rPr lang="en-US" sz="2800" dirty="0"/>
              <a:t>March 7, 2020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Dr. Sidhartha Giri</a:t>
            </a:r>
          </a:p>
          <a:p>
            <a:r>
              <a:rPr lang="en-US" dirty="0">
                <a:solidFill>
                  <a:srgbClr val="FF0000"/>
                </a:solidFill>
              </a:rPr>
              <a:t>Scientist E</a:t>
            </a:r>
          </a:p>
          <a:p>
            <a:r>
              <a:rPr lang="en-US" dirty="0">
                <a:solidFill>
                  <a:srgbClr val="FF0000"/>
                </a:solidFill>
              </a:rPr>
              <a:t>Indian Council of Medical Research</a:t>
            </a:r>
          </a:p>
        </p:txBody>
      </p:sp>
    </p:spTree>
    <p:extLst>
      <p:ext uri="{BB962C8B-B14F-4D97-AF65-F5344CB8AC3E}">
        <p14:creationId xmlns:p14="http://schemas.microsoft.com/office/powerpoint/2010/main" val="81020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Classification of Infectious Substances</a:t>
            </a:r>
            <a:endParaRPr lang="en-IN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387" y="2445249"/>
            <a:ext cx="11774184" cy="3164441"/>
          </a:xfrm>
        </p:spPr>
        <p:txBody>
          <a:bodyPr>
            <a:noAutofit/>
          </a:bodyPr>
          <a:lstStyle/>
          <a:p>
            <a:pPr lvl="0"/>
            <a:r>
              <a:rPr lang="en-US" b="1" dirty="0">
                <a:solidFill>
                  <a:srgbClr val="C00000"/>
                </a:solidFill>
              </a:rPr>
              <a:t>Category B</a:t>
            </a:r>
            <a:r>
              <a:rPr lang="en-US" b="1" dirty="0">
                <a:solidFill>
                  <a:srgbClr val="0000FF"/>
                </a:solidFill>
              </a:rPr>
              <a:t>: </a:t>
            </a:r>
            <a:r>
              <a:rPr lang="en-US" b="1" i="1" dirty="0">
                <a:solidFill>
                  <a:srgbClr val="0000FF"/>
                </a:solidFill>
              </a:rPr>
              <a:t>An infectious substance which does not meet the criteria for inclusion in Category A. </a:t>
            </a:r>
          </a:p>
          <a:p>
            <a:pPr lvl="0"/>
            <a:endParaRPr lang="en-US" b="1" dirty="0">
              <a:solidFill>
                <a:srgbClr val="0000FF"/>
              </a:solidFill>
            </a:endParaRPr>
          </a:p>
          <a:p>
            <a:pPr marL="0" indent="0" defTabSz="600075">
              <a:buClr>
                <a:srgbClr val="FF0000"/>
              </a:buClr>
              <a:buNone/>
            </a:pPr>
            <a:r>
              <a:rPr lang="en-US" b="1" dirty="0">
                <a:solidFill>
                  <a:srgbClr val="0000FF"/>
                </a:solidFill>
              </a:rPr>
              <a:t>	-	Infectious substances in Category B shall be assigned to </a:t>
            </a:r>
            <a:r>
              <a:rPr lang="en-US" b="1" dirty="0">
                <a:solidFill>
                  <a:srgbClr val="C00000"/>
                </a:solidFill>
              </a:rPr>
              <a:t>UN 3373</a:t>
            </a:r>
          </a:p>
          <a:p>
            <a:pPr marL="0" indent="0">
              <a:buClr>
                <a:srgbClr val="FF0000"/>
              </a:buClr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en-US" sz="2000" b="1" i="1" u="sng" dirty="0">
                <a:solidFill>
                  <a:srgbClr val="FF0000"/>
                </a:solidFill>
              </a:rPr>
              <a:t>SARS-CoV-2 virus infectious/potentially infectious material falls under category B</a:t>
            </a:r>
          </a:p>
          <a:p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278072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Packaging System</a:t>
            </a:r>
            <a:br>
              <a:rPr lang="en-I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4289"/>
            <a:ext cx="10515600" cy="435133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The original samples should be packed, labeled and marked, and documented as </a:t>
            </a:r>
            <a:r>
              <a:rPr lang="en-US" u="sng" dirty="0">
                <a:ea typeface="Calibri" panose="020F0502020204030204" pitchFamily="34" charset="0"/>
                <a:cs typeface="Times New Roman" panose="02020603050405020304" pitchFamily="18" charset="0"/>
              </a:rPr>
              <a:t>Category B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Standard triple packing for </a:t>
            </a:r>
            <a:r>
              <a:rPr lang="en-US" u="sng" dirty="0">
                <a:ea typeface="Calibri" panose="020F0502020204030204" pitchFamily="34" charset="0"/>
                <a:cs typeface="Times New Roman" panose="02020603050405020304" pitchFamily="18" charset="0"/>
              </a:rPr>
              <a:t>Category B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to be followed. </a:t>
            </a:r>
            <a:endParaRPr lang="en-IN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400050" algn="l"/>
                <a:tab pos="514350" algn="l"/>
              </a:tabLs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Samples to be sent on dry ice (if possible). However using cold packs is acceptable.</a:t>
            </a:r>
            <a:endParaRPr lang="en-IN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Sender should provide prior intimation about shipment of samples to the nearest certified laboratory.</a:t>
            </a:r>
            <a:endParaRPr lang="en-IN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01121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3318"/>
            <a:ext cx="8229600" cy="914400"/>
          </a:xfrm>
          <a:ln w="28575">
            <a:noFill/>
          </a:ln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IN" sz="4000" dirty="0"/>
              <a:t>Triple packaging system</a:t>
            </a:r>
            <a:endParaRPr lang="en-US" sz="4000" dirty="0"/>
          </a:p>
        </p:txBody>
      </p:sp>
      <p:graphicFrame>
        <p:nvGraphicFramePr>
          <p:cNvPr id="37906" name="Group 18"/>
          <p:cNvGraphicFramePr>
            <a:graphicFrameLocks noGrp="1"/>
          </p:cNvGraphicFramePr>
          <p:nvPr>
            <p:ph idx="1"/>
          </p:nvPr>
        </p:nvGraphicFramePr>
        <p:xfrm>
          <a:off x="1799924" y="928025"/>
          <a:ext cx="8868076" cy="5783580"/>
        </p:xfrm>
        <a:graphic>
          <a:graphicData uri="http://schemas.openxmlformats.org/drawingml/2006/table">
            <a:tbl>
              <a:tblPr/>
              <a:tblGrid>
                <a:gridCol w="295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38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6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Arial" charset="0"/>
                        </a:rPr>
                        <a:t>Primary Container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Arial" charset="0"/>
                        </a:rPr>
                        <a:t>Secondary Container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Arial" charset="0"/>
                        </a:rPr>
                        <a:t>Outer Container/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Arial" charset="0"/>
                        </a:rPr>
                        <a:t>Packaging Box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22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I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Perpetua" pitchFamily="18" charset="0"/>
                          <a:cs typeface="Arial" charset="0"/>
                        </a:rPr>
                        <a:t> Watertight and leak proof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I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Perpetua" pitchFamily="18" charset="0"/>
                          <a:cs typeface="Arial" charset="0"/>
                        </a:rPr>
                        <a:t> Cap correctly and securely closed.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I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Perpetua" pitchFamily="18" charset="0"/>
                          <a:cs typeface="Arial" charset="0"/>
                        </a:rPr>
                        <a:t> Keep in upright position during transport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Perpetu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I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Perpetua" pitchFamily="18" charset="0"/>
                          <a:cs typeface="Arial" charset="0"/>
                        </a:rPr>
                        <a:t>Watertight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I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Perpetua" pitchFamily="18" charset="0"/>
                          <a:cs typeface="Arial" charset="0"/>
                        </a:rPr>
                        <a:t>Several clinical specimens may be placed into one secondary container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I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Perpetua" pitchFamily="18" charset="0"/>
                          <a:cs typeface="Arial" charset="0"/>
                        </a:rPr>
                        <a:t> Containers have to be cleansed and disinfected if they are to be re-used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Perpetua" pitchFamily="18" charset="0"/>
                          <a:cs typeface="Arial" charset="0"/>
                        </a:rPr>
                        <a:t>E.g.: Disposable, zip-lock plastic bags; Large centrifuge tubes (50 ml) with screw caps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Perpetu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I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Perpetua" pitchFamily="18" charset="0"/>
                          <a:cs typeface="Arial" charset="0"/>
                        </a:rPr>
                        <a:t>Made of strong material that can be cleansed and disinfected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I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Perpetua" pitchFamily="18" charset="0"/>
                          <a:cs typeface="Arial" charset="0"/>
                        </a:rPr>
                        <a:t>Should have the Biohazard warning label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I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Perpetua" pitchFamily="18" charset="0"/>
                          <a:cs typeface="Arial" charset="0"/>
                        </a:rPr>
                        <a:t>A content list in a sealed plastic bag inside the transport box may also be included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Perpetua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Perpetu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1910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AutoShape 2" descr="data:image/jpeg;base64,/9j/4AAQSkZJRgABAQAAAQABAAD/2wCEAAkGBhAQEA8QEBIQFBAPEBAPFQ8QDxASDxAPFRAVFBQQEhUXGyYeFxkjGhIUHy8gIycpLCwsFR8xNTA2NyY3LCkBCQoKBQUFDQUFDSkYEhgpKSkpKSkpKSkpKSkpKSkpKSkpKSkpKSkpKSkpKSkpKSkpKSkpKSkpKSkpKSkpKSkpKf/AABEIANAA8gMBIgACEQEDEQH/xAAbAAEAAgMBAQAAAAAAAAAAAAAAAQMCBAYFB//EAD4QAAICAQEFBAcFBgUFAAAAAAECAAMRBAUSITFRBhNBYRQiMlJxkaEVI4GS0QdCYnKxwRYzQ4LwY2SiwuH/xAAUAQEAAAAAAAAAAAAAAAAAAAAA/8QAFBEBAAAAAAAAAAAAAAAAAAAAAP/aAAwDAQACEQMRAD8A+4REQEREBERAREQEREBERAREQEhjgZkynWOBW+Tj1SM+ZHCBQ2tPwkLrTPEo2q3AMOPL1hz/ABHObH2ifdX6wPbo1G98ZdPK2XqC7nOBgcFHjnxnqwEREBERAREQEREBERAmIiBEREBERAREQEREBERAREQEREBKNZSHXdPImXyu2B4z7JbwYHyPOYfZVn8P5v8A5PXmF961q1jkKiKWZicKqgZJPliBr6DZu4wZjk4OAOXGepNPSa+uzBRwwzuZXj64GSvy4zcgIkRAmJhZYFBZiAFGSScADqTIuvVFZ3ICIpZmPJVAySfgIFkSFbIBHiM58pMBERAREQJiIgRERAREQEREBERAREQEREBESCwHMiBMqt8Jl3o6zU2hqt0AjxOPhAtmntnQm/T6ilSA11NlQY8lLKQCfnKPtBuo+Us0+tYuoyOJHhA8PavYiy25bK7scB3hdnBsY8CcJgY3Qq/hKNR2F1Y4VXVquOALXZV/SrHLDn/pOqf7Z2ekt3gW/iI+RxNiBxqdlbSbqgStYq0iLk2BWs3621LA5yQy0oPjnrJq7HalXdjfvA7+76zjunLMV1AAAy2CqFScEIJ2MQPn+o7F6qzvaS4w2k3BczOUDs1+agAB6pLIzHnyxLE7D6s+kd5bVi7TrWqK927Tf3TI9y8BvbxZQQfBeM7yIHjdmdj26WopbYbGJU5zkZFaoTyHtFSx8zPZiICIiAiIgTERAiIiAiIgIiICIiAiIgJi74mU1tTZgjPIwMmtM17dKjEMwyV48z4eUt/5mSGgRn9Zo7YPBB5kzdc8Du+1jhk4BPnNXWaV7AnFd4A5Azj8IHkzY2cPvV8sn5CW/ZTe8v1l+l2fuklmzkMuAOogbOjJFaeYJ+s2Uu6yroPADAExYgDJOB5wNyJTpX3lBHIy6AiIgIiICIiAiIgTERAiQzY58phdbujP0mhZYWOTA2zrF8MmYen+X1mrEDZOuPQSPTj0H1mtLFqJ8PxgW+mt0EyGu8pVuqOZyeg5TGy3PDAA6QNpdavjwly2A8jPMhWxxED1ZpbS8PxltGpBB3uG6Mk+GOs8KjtGuputqrHqVLkP7xzj5QL2tK+ySIXaj+IB+hmFs1vGB6I2oPFf/KZjaI90/OeaJasDe9PHuyfTeg+s0xLBA2TqWPQfCc/tjtRVTa9Thya0pdmAyPvLlr3cc8jfVsdGntLPD2r2UotbvT3i3d93/fVkCwEFN1MkcVHdrgHpA9vQ9o9L3Kv31ZXO7vAnd3uJxnHhg56YOZjpO2Wkse9BYB3DBN45xYd1Dmvh63FwuBxzOa2LsPQNbZpfvUdcoPXGLEKurDlxJW1wSeODw5T217A6UZ9a4gMLFBdSK7PU9dRu8/u055HCBvntXpd9K1sDO9q0gIGPrsu8OOMYxjj4ZEy/xRpMsO/rym6W4ngGYqp5ciVIz5TWo7HaZHqdN8Gl2sRQwCBju5GMcvUHD4ys9idPlCGuAQKoXeXd3EsaxEOV5BnY9ePGBZX2z0pd698Ao1ahm9VXDpW4ZSfAd6ssu7X6NcZvryxUAesPafcXORwyeQPPwmjX+z3Rhdz73dNrXbu+MbxStCoAHBcVLwHUydR2B0rqys1x3n09jNvgMzUPvV+GOg+AED0ae1OjfuwtyHvHWtRhgS7BSo5cM7y4zzzJTtTpCzKLk3l3srhs+qxVscOOCpHDoZ5lnYtBdTZU7KEfTs+82WddOtYrTljH3Sk+eZfZ2K05ZW3rgyhlBWzHBrrLT4e9a34YEDZp7W6Ru8xaoFZYEkEAha1sLA45brfQzBu1um3airBzc1aoi8yHuFQbj0JyRzxNKj9nujQYHeH1O74sp4bu6COHAjnw8TLE7D6YNS+9cTQcoC4xnvVs48OqiB6Wh26ltVVoVgLa0sAOMgMoYA+fGJnpNjV1111qW3a0VBk8d1VAGflECNbZ64U+K5HxzxlU2toaLvVGDh1OVboek8salk9W5SpHDe/dMDaEt7oD2m/Ac5qjV1ngHXPxAlo4wLGsHgPxIyZgXJ5k/ORIgJMRARMWsA5kD8ZQ+uXkoLt0Uf3gUbd3jp7VTIdkIGOfnOX7DHF1o61f+4nZto2FVlj+2wHq+4ueQnhaSqum5rcYLqVbHLic5xA9a6avjL21CN7LD5yiBmJasqEtWBmJYJWJYsCxZXqeUzBxMLMngozz5QOD1Ac69tzO8L+BHgAR9J9XXkJxNegVbmcD1rbMlvHieQ6Tt4CIiAiIgIiICMRECYiIETB0BGCAR0PESXsABJIAHieAnP7R2s1wKVZVDwNv7zDxCjw+MDS25Rpy5SlCbf3mVj3aDP73U+U1Ps919mxh8wJt11KgwAAoP16nqY3S3PgPd6/GBGlvuC4384/ePjL+/u94fISQszAgYd5cf3h8hI7mw83P1l4EsCwKqNFXn1wzeWcCetp7qlGFXdHkJogSxRA3NbarVWYI9kzkNXyM6Oweqfgf6TnNUOEDV0//ADrN1LT1mlQeJm0sDaW4y1bTNZZckDYVj1lijqT85UktWBalY6f3m1R4/A/0msk2aTwbyXMDxNPcj3IFZWKuuQrA44+OPhOtJny/TdntWL1WlhWhs3t1XDFf8w5RsA7mWVtxieOZ7Wo2BtM7xW5t4qw3vSWC953hPeBMcAayEx4HBgdo1qggEgFs4BPE4GTgePCZ5nB/4Z2gLg29vrW9hqL6p811PQiMnUsX7xt48cEDMu2LsrX13acaix232Z7cW2MoSqqvuwv7ozZvgjxEDtpgLVzu5G8BvbufW3SSAcdOBnD6nZm0rLNQ1DOq+kXgd5e43gHTunrXkqBQwxyOcyU7M7QW83b+QdOtDqdQwNlneWN3ysBlAN/2OXrHliB3BcDn1xx6+EyzPnFmytqMa6e8s70JYWsFzipV3adxM4wWyLDvc+PlPS2VoNZVr0Wxrnp3rmDd87VpQaECVuDwZu9FhBJyM4gdrERAmIiBzG09Q1lrox9Ssj1RyJIyCZQzADjy/wCcBMtouF1V/jkVEAcydyVoh5nn08F8hABCeLcvBf7mXAQBMlgSFliiQomYECQJmBIAlgECVEzkASYEHkfgZzmr8Z0ZM5vVMCMjkeIPkYGrp+Zm0s1aOc2lgXLLklKy5IF6S1JUktSBekvQeq/8uJrpLwfUf4QPM09m7dWf4wPzcJ0+Jwm2tX3XdN1vqX65/tO7U5APUZgN2MSYgRiN2TECCsYkxAREQJiIgedrthU3Nvup38Y3lYqcTRfsvj/LusHk4Die9EDmn2Rq15dzYPiUP6QKbx7VD/7WVhOliBy9mrVPbDp/MjY+csp1tTey6HyzgzoyMzVv2TQ/tVIfPdAPzEDQUSwCYt2Yq/02tr/ksOPkZW2x9SvsXqw6Wpx+YgXxNQ+lp7VKuOtT8fk0rO11X/MS2v8AmrbHzECduavudLqbfcpsP47pA+pE53QWb2m07daaz+O4M/WZdv8Aa9Z2faK3BNrV14B9bBbJ4c+QmrsB86LTH/pAfIkQNmjnNpZqUc5tqYFyy5JQhl6GBektSUKZchgbCS4+w/4ShTLmP3bcfGBwfb6/croP/dVn8AGzPo+y79+ml/erU/SfK/2n24TTgeNjnhx5KP1n0LsVqe80NB6Lj6wPdiIgIiICIiAiIgTERAiIiAiIgIiICIiAkESYgeJ2j2bU1e8UTIYcQozObGgq5bv1OJ2O21zQ/lg/WctApGzq/d/rHoFfu/Uy8GZQKPQK+n1MfZ9fT6mXiTAoGz6+h/MZP2fX0P5jLpkDA1/s+vp9TJ+z6+h/MZsRA1zsyo81z8cmdPsDTKlChRgZY8PjOTv21XWzBshEcVvacd2lhTe3Txzyx4eM6HZXaLS/5ItXfr3FYccb7swC565U56QPciece0WlxUe+rxcrMhzwdVxvMD04j5zX1fa7SVism1T3tiVjdYZBZiuWzjABVvPhA9mJ5dvabSISGvrBGCQSQcE4z8M8D08ZjX2q0ZB+/ryo3iN7JAwCeXPAIPDqIHrRMKL1dVdCGV1Dqw5MpGQR5ETOAiIgTERAiIiAiIgIiICIiAiIgau1Bmm3+UzkhOy1a5rcfwt/ScYIEyQZiDJgZxMQZlAkGJEkQMgZMxzJBgedrthV3d4HZ9y3LNWpAU2bhTvOWd7B+k9jR9gtP6tjNa7k94xcphizFiCAvAZPh0lWJ1tQwqjyA+kDndT2OVzp6+8cUUaZtOQCO8c95U6EtjwNQPDHECVN+zzSsjVs1rI9q3upZPXsWxnUnC8MFzynUgRA47af7Pw7d5XfZ33d2Umy0qcVWOr2cAvEkqB8Jbf2DRRWdO7iyr0gKzsMBb6q67OSnwqXHDrOsxGIGts3R9zTTTnPdVV1Z5Z3EC5+k2YiAiIgTERAiIiAiIgIiICIiAiIgYuMgjqCPpOJI5/E/wBZ3E4nUDDuOjsPrAxgGIgTMgZjEDOMzEGZQJjEiTAsp9pR1I/rOvnJ6Fc2Vj+ITrICIiAiIgIiICIiBMRECIiICIiAiIgIiICIiAnG7TXF1o/jJnZTlds6Zze5COQcHIRiOXkIHngzKZei2e5Z+Rv0kjTWe5Z+Rv0gYSZZ6LZ7j/kb9I9Fs9x/yN+kCuSDM/Rn9x/yN+kei2e4/wCRv0gYyZkNNZ7j/kb9Jl6M/uP+Rv0gbGyhm6vyJP0nUTnNjadhcCVYABuJUgcvOdHAREQEREBERAREQJiIgf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N">
              <a:latin typeface="Perpetua" pitchFamily="18" charset="0"/>
            </a:endParaRPr>
          </a:p>
        </p:txBody>
      </p:sp>
      <p:pic>
        <p:nvPicPr>
          <p:cNvPr id="39938" name="Picture 4" descr="http://apps.who.int/vaccines/en/poliolab/webhelp/manu779_10-a_files/image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81000"/>
            <a:ext cx="3095498" cy="62484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9939" name="Picture 6" descr="https://web3.unt.edu/riskman/Images/OnlineTraining/3_Level_Packag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1" y="381000"/>
            <a:ext cx="5410200" cy="62484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5702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09800" y="274638"/>
            <a:ext cx="7772400" cy="868362"/>
          </a:xfrm>
          <a:ln w="28575">
            <a:noFill/>
          </a:ln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4000" dirty="0">
                <a:latin typeface="+mn-lt"/>
              </a:rPr>
              <a:t>Transport Precautions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6306" y="1219200"/>
            <a:ext cx="11743361" cy="5109681"/>
          </a:xfrm>
          <a:noFill/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Clr>
                <a:srgbClr val="FF0000"/>
              </a:buClr>
            </a:pPr>
            <a:r>
              <a:rPr lang="en-IN" dirty="0">
                <a:solidFill>
                  <a:schemeClr val="tx1"/>
                </a:solidFill>
              </a:rPr>
              <a:t>Adequate cushioning materials inside the box to absorb shocks during transport</a:t>
            </a:r>
            <a:endParaRPr 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FF0000"/>
              </a:buClr>
            </a:pPr>
            <a:r>
              <a:rPr lang="en-IN" dirty="0">
                <a:solidFill>
                  <a:schemeClr val="tx1"/>
                </a:solidFill>
              </a:rPr>
              <a:t>Adequate absorbing material to absorb any spillage should it occur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</a:pPr>
            <a:r>
              <a:rPr lang="en-IN" dirty="0">
                <a:solidFill>
                  <a:schemeClr val="tx1"/>
                </a:solidFill>
              </a:rPr>
              <a:t>Do not stick the request form on the specimen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</a:pPr>
            <a:r>
              <a:rPr lang="en-IN" dirty="0">
                <a:solidFill>
                  <a:schemeClr val="tx1"/>
                </a:solidFill>
              </a:rPr>
              <a:t>Specimen request forms should be put into a separate plastic bag</a:t>
            </a:r>
            <a:endParaRPr 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FF0000"/>
              </a:buClr>
            </a:pPr>
            <a:r>
              <a:rPr lang="en-IN" dirty="0">
                <a:solidFill>
                  <a:schemeClr val="tx1"/>
                </a:solidFill>
              </a:rPr>
              <a:t>The outer container, secondary containers and specimen racks for transport should be thoroughly cleansed and disinfected periodically (i.e. at least daily) and when contaminated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0236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81814"/>
            <a:ext cx="7391400" cy="609600"/>
          </a:xfrm>
          <a:noFill/>
          <a:ln w="28575">
            <a:noFill/>
          </a:ln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Labeling of Package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143" y="657435"/>
            <a:ext cx="10992051" cy="5635592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dirty="0">
                <a:solidFill>
                  <a:schemeClr val="tx1"/>
                </a:solidFill>
                <a:latin typeface="+mj-lt"/>
              </a:rPr>
              <a:t>Sender’s, name, address and telephone number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dirty="0">
                <a:solidFill>
                  <a:schemeClr val="tx1"/>
                </a:solidFill>
                <a:latin typeface="+mj-lt"/>
              </a:rPr>
              <a:t>Whom to contact in case of emergency with  telephone number 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dirty="0">
                <a:solidFill>
                  <a:schemeClr val="tx1"/>
                </a:solidFill>
                <a:latin typeface="+mj-lt"/>
              </a:rPr>
              <a:t>Receiver’s name, address and telephone number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dirty="0">
                <a:solidFill>
                  <a:schemeClr val="tx1"/>
                </a:solidFill>
                <a:latin typeface="+mj-lt"/>
              </a:rPr>
              <a:t>Proper shipping name (e.g. “BIOLOGICAL SUBSTANCE, CATEGORY B”)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dirty="0">
                <a:solidFill>
                  <a:schemeClr val="tx1"/>
                </a:solidFill>
                <a:latin typeface="+mj-lt"/>
              </a:rPr>
              <a:t>UN number e.g. 3373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dirty="0">
                <a:solidFill>
                  <a:schemeClr val="tx1"/>
                </a:solidFill>
                <a:latin typeface="+mj-lt"/>
              </a:rPr>
              <a:t>Temperature storage requirements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dirty="0">
                <a:solidFill>
                  <a:schemeClr val="tx1"/>
                </a:solidFill>
                <a:latin typeface="+mj-lt"/>
              </a:rPr>
              <a:t>Quantity of dry ice inside the container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dirty="0">
                <a:solidFill>
                  <a:schemeClr val="tx1"/>
                </a:solidFill>
                <a:latin typeface="+mj-lt"/>
              </a:rPr>
              <a:t>Arrow mark to indicate upright direction</a:t>
            </a:r>
          </a:p>
          <a:p>
            <a:pPr>
              <a:lnSpc>
                <a:spcPct val="150000"/>
              </a:lnSpc>
              <a:buNone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7696200" y="5589993"/>
            <a:ext cx="484632" cy="978408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723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26066"/>
            <a:ext cx="6858000" cy="609600"/>
          </a:xfrm>
          <a:ln w="28575">
            <a:noFill/>
          </a:ln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Responsibility of Sender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59" y="1143000"/>
            <a:ext cx="11357811" cy="5421429"/>
          </a:xfrm>
          <a:noFill/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buClr>
                <a:srgbClr val="FF0000"/>
              </a:buClr>
            </a:pPr>
            <a:r>
              <a:rPr lang="en-US" dirty="0"/>
              <a:t>Make advance arrangements with the carrier 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None/>
            </a:pPr>
            <a:r>
              <a:rPr lang="en-US" sz="2800" dirty="0"/>
              <a:t> -that the shipment will be accepted for appropriate transport 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None/>
            </a:pPr>
            <a:r>
              <a:rPr lang="en-US" sz="2800" dirty="0"/>
              <a:t>- that the shipment (direct transport if possible) is undertaken by the most direct routing </a:t>
            </a:r>
          </a:p>
          <a:p>
            <a:pPr lvl="0">
              <a:lnSpc>
                <a:spcPct val="150000"/>
              </a:lnSpc>
              <a:buClr>
                <a:srgbClr val="FF0000"/>
              </a:buClr>
            </a:pPr>
            <a:r>
              <a:rPr lang="en-US" dirty="0"/>
              <a:t>Prepare necessary documentation, including permits, dispatch and shipping documents </a:t>
            </a:r>
          </a:p>
          <a:p>
            <a:pPr lvl="0">
              <a:lnSpc>
                <a:spcPct val="150000"/>
              </a:lnSpc>
              <a:buClr>
                <a:srgbClr val="FF0000"/>
              </a:buClr>
            </a:pPr>
            <a:r>
              <a:rPr lang="en-US" dirty="0"/>
              <a:t>Notify the receiver in advance of transportation arrangements and expected date of delivery of shipment</a:t>
            </a:r>
          </a:p>
        </p:txBody>
      </p:sp>
    </p:spTree>
    <p:extLst>
      <p:ext uri="{BB962C8B-B14F-4D97-AF65-F5344CB8AC3E}">
        <p14:creationId xmlns:p14="http://schemas.microsoft.com/office/powerpoint/2010/main" val="1899566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10690"/>
            <a:ext cx="7467600" cy="838200"/>
          </a:xfrm>
          <a:ln w="28575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000" dirty="0"/>
              <a:t>Responsibility of Receiver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767" y="1015465"/>
            <a:ext cx="10674417" cy="5486400"/>
          </a:xfrm>
          <a:noFill/>
        </p:spPr>
        <p:txBody>
          <a:bodyPr/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dirty="0"/>
              <a:t>Acknowledge receipt of specimen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dirty="0"/>
              <a:t>Verify the integrity of packaging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dirty="0"/>
              <a:t>Box to be opened by personnel wearing adequate PPE.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dirty="0"/>
              <a:t>Open within Biosafety cabinet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dirty="0"/>
              <a:t>Check the specimens with the data sent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dirty="0"/>
              <a:t>Apply acceptance and rejection criteria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652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5F9ED-A725-1049-9C5F-839E00994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Types of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C4146-9711-2C47-9003-E68990916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63333"/>
          </a:xfrm>
        </p:spPr>
        <p:txBody>
          <a:bodyPr/>
          <a:lstStyle/>
          <a:p>
            <a:r>
              <a:rPr lang="en-US" dirty="0"/>
              <a:t>No validated serological tests </a:t>
            </a:r>
          </a:p>
          <a:p>
            <a:r>
              <a:rPr lang="en-US" dirty="0"/>
              <a:t>Only molecular diagnosis</a:t>
            </a:r>
          </a:p>
          <a:p>
            <a:pPr marL="0" indent="0">
              <a:buNone/>
            </a:pPr>
            <a:r>
              <a:rPr lang="en-US" dirty="0"/>
              <a:t>	- PCR based test aims at detection of the virus.</a:t>
            </a:r>
          </a:p>
          <a:p>
            <a:r>
              <a:rPr lang="en-US" dirty="0"/>
              <a:t>Real time PCR platform is required.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2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3CCC5CB-420B-9C49-B615-572043DDFFF3}"/>
              </a:ext>
            </a:extLst>
          </p:cNvPr>
          <p:cNvGrpSpPr/>
          <p:nvPr/>
        </p:nvGrpSpPr>
        <p:grpSpPr>
          <a:xfrm>
            <a:off x="6418385" y="509954"/>
            <a:ext cx="5460022" cy="6233542"/>
            <a:chOff x="6418385" y="123218"/>
            <a:chExt cx="5460022" cy="6620278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EC9A2BA-F6CB-124E-94F4-4793583E4035}"/>
                </a:ext>
              </a:extLst>
            </p:cNvPr>
            <p:cNvGrpSpPr/>
            <p:nvPr/>
          </p:nvGrpSpPr>
          <p:grpSpPr>
            <a:xfrm>
              <a:off x="6418385" y="123218"/>
              <a:ext cx="5460022" cy="6620278"/>
              <a:chOff x="5574324" y="263895"/>
              <a:chExt cx="5460022" cy="6620278"/>
            </a:xfrm>
          </p:grpSpPr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99DD65DD-5E03-2540-A28C-05F15046BD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4324" y="263895"/>
                <a:ext cx="5460022" cy="6620278"/>
              </a:xfrm>
              <a:prstGeom prst="rect">
                <a:avLst/>
              </a:prstGeom>
            </p:spPr>
          </p:pic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CF7DE80E-4F6B-A841-95D5-367C2222F5A8}"/>
                  </a:ext>
                </a:extLst>
              </p:cNvPr>
              <p:cNvSpPr/>
              <p:nvPr/>
            </p:nvSpPr>
            <p:spPr>
              <a:xfrm>
                <a:off x="7948247" y="4497960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E1693C7E-346F-AF48-981A-C2C78DB9AA96}"/>
                  </a:ext>
                </a:extLst>
              </p:cNvPr>
              <p:cNvSpPr/>
              <p:nvPr/>
            </p:nvSpPr>
            <p:spPr>
              <a:xfrm>
                <a:off x="7713785" y="4738484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25A77C94-2C79-4941-9C61-9B2AE4A8502C}"/>
                  </a:ext>
                </a:extLst>
              </p:cNvPr>
              <p:cNvSpPr/>
              <p:nvPr/>
            </p:nvSpPr>
            <p:spPr>
              <a:xfrm>
                <a:off x="7435363" y="4840290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64F3BCA-13C6-D148-B4FC-5CE2AE63F979}"/>
                  </a:ext>
                </a:extLst>
              </p:cNvPr>
              <p:cNvSpPr/>
              <p:nvPr/>
            </p:nvSpPr>
            <p:spPr>
              <a:xfrm>
                <a:off x="7665427" y="4979009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408EF119-7844-5942-A511-30BEF5DD895F}"/>
                  </a:ext>
                </a:extLst>
              </p:cNvPr>
              <p:cNvSpPr/>
              <p:nvPr/>
            </p:nvSpPr>
            <p:spPr>
              <a:xfrm>
                <a:off x="10210800" y="2584167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2201CE75-0171-3B46-A6F7-FBE39410522C}"/>
                  </a:ext>
                </a:extLst>
              </p:cNvPr>
              <p:cNvSpPr/>
              <p:nvPr/>
            </p:nvSpPr>
            <p:spPr>
              <a:xfrm>
                <a:off x="10308983" y="2353388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DD3EE8CD-3145-B04C-A413-A608897FCC3F}"/>
                  </a:ext>
                </a:extLst>
              </p:cNvPr>
              <p:cNvSpPr/>
              <p:nvPr/>
            </p:nvSpPr>
            <p:spPr>
              <a:xfrm>
                <a:off x="9881090" y="2425483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4E16E660-F103-1241-8A63-36F468A8AEA8}"/>
                  </a:ext>
                </a:extLst>
              </p:cNvPr>
              <p:cNvSpPr/>
              <p:nvPr/>
            </p:nvSpPr>
            <p:spPr>
              <a:xfrm>
                <a:off x="10114084" y="2298890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FD6D4778-4439-364E-BA1D-61B1FA739CD2}"/>
                  </a:ext>
                </a:extLst>
              </p:cNvPr>
              <p:cNvSpPr/>
              <p:nvPr/>
            </p:nvSpPr>
            <p:spPr>
              <a:xfrm>
                <a:off x="8727831" y="2673645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3A4A3F68-AEA8-924C-9285-51F109B84DF1}"/>
                  </a:ext>
                </a:extLst>
              </p:cNvPr>
              <p:cNvSpPr/>
              <p:nvPr/>
            </p:nvSpPr>
            <p:spPr>
              <a:xfrm>
                <a:off x="8723436" y="2481939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E095C13C-7331-3F40-A94D-757157F1478F}"/>
                  </a:ext>
                </a:extLst>
              </p:cNvPr>
              <p:cNvSpPr/>
              <p:nvPr/>
            </p:nvSpPr>
            <p:spPr>
              <a:xfrm>
                <a:off x="9038493" y="2594917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64D3A489-9108-3644-9197-91FC5A8D085C}"/>
                  </a:ext>
                </a:extLst>
              </p:cNvPr>
              <p:cNvSpPr/>
              <p:nvPr/>
            </p:nvSpPr>
            <p:spPr>
              <a:xfrm>
                <a:off x="7189177" y="1646322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DA19006A-D870-9247-9D81-D9A03F5E5E52}"/>
                  </a:ext>
                </a:extLst>
              </p:cNvPr>
              <p:cNvSpPr/>
              <p:nvPr/>
            </p:nvSpPr>
            <p:spPr>
              <a:xfrm>
                <a:off x="8084529" y="3900083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A36E49E9-768F-AE49-8897-E6B85943CF91}"/>
                  </a:ext>
                </a:extLst>
              </p:cNvPr>
              <p:cNvSpPr/>
              <p:nvPr/>
            </p:nvSpPr>
            <p:spPr>
              <a:xfrm>
                <a:off x="7268309" y="1986290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2D08917A-0431-2345-BDAF-5D0323407684}"/>
                  </a:ext>
                </a:extLst>
              </p:cNvPr>
              <p:cNvSpPr/>
              <p:nvPr/>
            </p:nvSpPr>
            <p:spPr>
              <a:xfrm>
                <a:off x="6474070" y="3445483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EEE7A2F8-8672-F841-B604-47CE1F2335EA}"/>
                  </a:ext>
                </a:extLst>
              </p:cNvPr>
              <p:cNvSpPr/>
              <p:nvPr/>
            </p:nvSpPr>
            <p:spPr>
              <a:xfrm>
                <a:off x="6178062" y="3445482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07096905-A8B5-724F-B8A2-F2D4B588BF00}"/>
                  </a:ext>
                </a:extLst>
              </p:cNvPr>
              <p:cNvSpPr/>
              <p:nvPr/>
            </p:nvSpPr>
            <p:spPr>
              <a:xfrm>
                <a:off x="6566391" y="3223076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B80B2097-F06E-2541-B21F-A812CBEE4DAE}"/>
                  </a:ext>
                </a:extLst>
              </p:cNvPr>
              <p:cNvSpPr/>
              <p:nvPr/>
            </p:nvSpPr>
            <p:spPr>
              <a:xfrm>
                <a:off x="6145824" y="3158800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6182829C-0120-7E43-A082-81ACE2E6E746}"/>
                  </a:ext>
                </a:extLst>
              </p:cNvPr>
              <p:cNvSpPr/>
              <p:nvPr/>
            </p:nvSpPr>
            <p:spPr>
              <a:xfrm>
                <a:off x="6899031" y="934144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0F069F0B-6931-4241-9E83-B63C7067E3B3}"/>
                  </a:ext>
                </a:extLst>
              </p:cNvPr>
              <p:cNvSpPr/>
              <p:nvPr/>
            </p:nvSpPr>
            <p:spPr>
              <a:xfrm>
                <a:off x="8723436" y="3030249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A7D1E9D7-4477-A14F-958A-D3F061EFE01D}"/>
                  </a:ext>
                </a:extLst>
              </p:cNvPr>
              <p:cNvSpPr/>
              <p:nvPr/>
            </p:nvSpPr>
            <p:spPr>
              <a:xfrm>
                <a:off x="7184782" y="4391682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61ADA308-D68A-B04A-9043-FADDA572B761}"/>
                  </a:ext>
                </a:extLst>
              </p:cNvPr>
              <p:cNvSpPr/>
              <p:nvPr/>
            </p:nvSpPr>
            <p:spPr>
              <a:xfrm>
                <a:off x="7063154" y="4904565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6146AA01-EF29-EF45-BF30-7ED51804F59C}"/>
                  </a:ext>
                </a:extLst>
              </p:cNvPr>
              <p:cNvSpPr/>
              <p:nvPr/>
            </p:nvSpPr>
            <p:spPr>
              <a:xfrm>
                <a:off x="7016263" y="5622603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C6DCF056-A19E-C941-858C-62EAE4400946}"/>
                  </a:ext>
                </a:extLst>
              </p:cNvPr>
              <p:cNvSpPr/>
              <p:nvPr/>
            </p:nvSpPr>
            <p:spPr>
              <a:xfrm>
                <a:off x="7617069" y="3061314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253514E2-846C-AC44-B9CB-F1430311BAD6}"/>
                  </a:ext>
                </a:extLst>
              </p:cNvPr>
              <p:cNvSpPr/>
              <p:nvPr/>
            </p:nvSpPr>
            <p:spPr>
              <a:xfrm>
                <a:off x="7151079" y="3196605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97525431-C08B-E549-BDFA-57F702B5BEB6}"/>
                  </a:ext>
                </a:extLst>
              </p:cNvPr>
              <p:cNvSpPr/>
              <p:nvPr/>
            </p:nvSpPr>
            <p:spPr>
              <a:xfrm>
                <a:off x="7430968" y="2610490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C0358DC5-6986-6545-89A8-3ED559D27515}"/>
                  </a:ext>
                </a:extLst>
              </p:cNvPr>
              <p:cNvSpPr/>
              <p:nvPr/>
            </p:nvSpPr>
            <p:spPr>
              <a:xfrm>
                <a:off x="8027376" y="2901698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9FF55174-66D4-954A-85F0-F8D17D1AF8C1}"/>
                  </a:ext>
                </a:extLst>
              </p:cNvPr>
              <p:cNvSpPr/>
              <p:nvPr/>
            </p:nvSpPr>
            <p:spPr>
              <a:xfrm>
                <a:off x="7007469" y="4186527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D97A3735-6F82-944B-90CD-A5CF412A9256}"/>
                  </a:ext>
                </a:extLst>
              </p:cNvPr>
              <p:cNvSpPr/>
              <p:nvPr/>
            </p:nvSpPr>
            <p:spPr>
              <a:xfrm>
                <a:off x="6479932" y="4001687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096BA610-5193-E24C-B327-7C3798F69714}"/>
                  </a:ext>
                </a:extLst>
              </p:cNvPr>
              <p:cNvSpPr/>
              <p:nvPr/>
            </p:nvSpPr>
            <p:spPr>
              <a:xfrm>
                <a:off x="7529146" y="3600805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2ADB5E85-2128-7E47-81F8-65B8CDF74871}"/>
                  </a:ext>
                </a:extLst>
              </p:cNvPr>
              <p:cNvSpPr/>
              <p:nvPr/>
            </p:nvSpPr>
            <p:spPr>
              <a:xfrm>
                <a:off x="6942996" y="3763232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A8A1FD00-C93D-C441-8EB8-7723E4E67FE7}"/>
                  </a:ext>
                </a:extLst>
              </p:cNvPr>
              <p:cNvSpPr/>
              <p:nvPr/>
            </p:nvSpPr>
            <p:spPr>
              <a:xfrm>
                <a:off x="7165732" y="4065962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B3FA19A3-4189-A245-89F5-AFDF54E90D84}"/>
                  </a:ext>
                </a:extLst>
              </p:cNvPr>
              <p:cNvSpPr/>
              <p:nvPr/>
            </p:nvSpPr>
            <p:spPr>
              <a:xfrm>
                <a:off x="6775936" y="3576394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0180C402-8AB8-8B4C-8D23-24D99CCDA2D3}"/>
                  </a:ext>
                </a:extLst>
              </p:cNvPr>
              <p:cNvSpPr/>
              <p:nvPr/>
            </p:nvSpPr>
            <p:spPr>
              <a:xfrm>
                <a:off x="7190644" y="3600805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7D76E73-B05A-2941-B34C-D0D27833CFA0}"/>
                  </a:ext>
                </a:extLst>
              </p:cNvPr>
              <p:cNvSpPr/>
              <p:nvPr/>
            </p:nvSpPr>
            <p:spPr>
              <a:xfrm>
                <a:off x="10357341" y="2712718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DDD8C328-3932-5045-9541-3C8869C11788}"/>
                  </a:ext>
                </a:extLst>
              </p:cNvPr>
              <p:cNvSpPr/>
              <p:nvPr/>
            </p:nvSpPr>
            <p:spPr>
              <a:xfrm>
                <a:off x="8820152" y="3672211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A149B154-2503-1044-BC35-E0D087D237B3}"/>
                  </a:ext>
                </a:extLst>
              </p:cNvPr>
              <p:cNvSpPr/>
              <p:nvPr/>
            </p:nvSpPr>
            <p:spPr>
              <a:xfrm>
                <a:off x="7851531" y="5198816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2CF06D95-F36E-C148-8B74-381917ACF808}"/>
                  </a:ext>
                </a:extLst>
              </p:cNvPr>
              <p:cNvSpPr/>
              <p:nvPr/>
            </p:nvSpPr>
            <p:spPr>
              <a:xfrm>
                <a:off x="6679220" y="2802196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6AC6623-90FA-AA47-B83F-F49C2366F515}"/>
                  </a:ext>
                </a:extLst>
              </p:cNvPr>
              <p:cNvSpPr/>
              <p:nvPr/>
            </p:nvSpPr>
            <p:spPr>
              <a:xfrm>
                <a:off x="6509242" y="2458302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70867E76-E37B-3245-8C9D-8D77E14D94CD}"/>
                  </a:ext>
                </a:extLst>
              </p:cNvPr>
              <p:cNvSpPr/>
              <p:nvPr/>
            </p:nvSpPr>
            <p:spPr>
              <a:xfrm>
                <a:off x="7430968" y="5730504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88CB8815-5BFE-5F42-8745-2780C976207E}"/>
                  </a:ext>
                </a:extLst>
              </p:cNvPr>
              <p:cNvSpPr/>
              <p:nvPr/>
            </p:nvSpPr>
            <p:spPr>
              <a:xfrm>
                <a:off x="7430968" y="5495441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D572AB06-0FC6-204D-8311-351E6A10F6B6}"/>
                  </a:ext>
                </a:extLst>
              </p:cNvPr>
              <p:cNvSpPr/>
              <p:nvPr/>
            </p:nvSpPr>
            <p:spPr>
              <a:xfrm>
                <a:off x="7223615" y="5601953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4D617A69-D508-B94C-BE55-428957948B2A}"/>
                  </a:ext>
                </a:extLst>
              </p:cNvPr>
              <p:cNvSpPr/>
              <p:nvPr/>
            </p:nvSpPr>
            <p:spPr>
              <a:xfrm>
                <a:off x="7628795" y="5337146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519B5B25-ED36-0047-A462-A4E8FA486293}"/>
                  </a:ext>
                </a:extLst>
              </p:cNvPr>
              <p:cNvSpPr/>
              <p:nvPr/>
            </p:nvSpPr>
            <p:spPr>
              <a:xfrm>
                <a:off x="7762143" y="5389213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5CC48C3B-F8A7-7243-9105-0C27CC57ADFC}"/>
                  </a:ext>
                </a:extLst>
              </p:cNvPr>
              <p:cNvSpPr/>
              <p:nvPr/>
            </p:nvSpPr>
            <p:spPr>
              <a:xfrm>
                <a:off x="7447088" y="4091996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DA416DBD-41F4-814E-A5EF-BDFB6C7A0555}"/>
                  </a:ext>
                </a:extLst>
              </p:cNvPr>
              <p:cNvSpPr/>
              <p:nvPr/>
            </p:nvSpPr>
            <p:spPr>
              <a:xfrm>
                <a:off x="7617069" y="4310042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07A9C896-4250-6341-B7E2-1CA7B9B21A43}"/>
                  </a:ext>
                </a:extLst>
              </p:cNvPr>
              <p:cNvSpPr/>
              <p:nvPr/>
            </p:nvSpPr>
            <p:spPr>
              <a:xfrm>
                <a:off x="7665427" y="5630625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E9A6640F-402F-3340-B0B0-184737551AEF}"/>
                  </a:ext>
                </a:extLst>
              </p:cNvPr>
              <p:cNvSpPr/>
              <p:nvPr/>
            </p:nvSpPr>
            <p:spPr>
              <a:xfrm>
                <a:off x="7334251" y="5952349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A18DA620-CEA9-1649-9360-C76F6F2A8846}"/>
                  </a:ext>
                </a:extLst>
              </p:cNvPr>
              <p:cNvSpPr/>
              <p:nvPr/>
            </p:nvSpPr>
            <p:spPr>
              <a:xfrm>
                <a:off x="7677153" y="2363165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9F04F3C1-F514-F149-8131-06964F4ADC1D}"/>
                  </a:ext>
                </a:extLst>
              </p:cNvPr>
              <p:cNvSpPr/>
              <p:nvPr/>
            </p:nvSpPr>
            <p:spPr>
              <a:xfrm>
                <a:off x="7677153" y="1665016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F72CE137-CD84-414A-81D6-35BB56F6B544}"/>
                  </a:ext>
                </a:extLst>
              </p:cNvPr>
              <p:cNvSpPr/>
              <p:nvPr/>
            </p:nvSpPr>
            <p:spPr>
              <a:xfrm>
                <a:off x="7543805" y="1710597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C4AEA14F-BE5C-7B47-B6EE-BA56035771C7}"/>
                  </a:ext>
                </a:extLst>
              </p:cNvPr>
              <p:cNvSpPr/>
              <p:nvPr/>
            </p:nvSpPr>
            <p:spPr>
              <a:xfrm>
                <a:off x="9309590" y="2901697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66B8A337-C8DE-B24A-B830-80CAF09B5BE1}"/>
                  </a:ext>
                </a:extLst>
              </p:cNvPr>
              <p:cNvSpPr/>
              <p:nvPr/>
            </p:nvSpPr>
            <p:spPr>
              <a:xfrm>
                <a:off x="9177706" y="3196604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5E17E1FF-C45D-114A-A3ED-19CD4B3227FE}"/>
                  </a:ext>
                </a:extLst>
              </p:cNvPr>
              <p:cNvSpPr/>
              <p:nvPr/>
            </p:nvSpPr>
            <p:spPr>
              <a:xfrm>
                <a:off x="9341829" y="2363165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F3B12116-D366-194C-A577-C3400173CE0C}"/>
                  </a:ext>
                </a:extLst>
              </p:cNvPr>
              <p:cNvSpPr/>
              <p:nvPr/>
            </p:nvSpPr>
            <p:spPr>
              <a:xfrm>
                <a:off x="9354284" y="3158799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7A2D105-F29F-2346-A0F7-E114D0CA85ED}"/>
                  </a:ext>
                </a:extLst>
              </p:cNvPr>
              <p:cNvSpPr/>
              <p:nvPr/>
            </p:nvSpPr>
            <p:spPr>
              <a:xfrm>
                <a:off x="9299329" y="2669798"/>
                <a:ext cx="96716" cy="12855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2BB8899-3B2D-FE46-82A7-15A8194E1482}"/>
                </a:ext>
              </a:extLst>
            </p:cNvPr>
            <p:cNvSpPr/>
            <p:nvPr/>
          </p:nvSpPr>
          <p:spPr>
            <a:xfrm>
              <a:off x="7948247" y="4497960"/>
              <a:ext cx="96716" cy="12855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AC6D0B8-F9F0-5246-A470-B0CC1BA58CFD}"/>
              </a:ext>
            </a:extLst>
          </p:cNvPr>
          <p:cNvGrpSpPr/>
          <p:nvPr/>
        </p:nvGrpSpPr>
        <p:grpSpPr>
          <a:xfrm>
            <a:off x="480254" y="105940"/>
            <a:ext cx="5416786" cy="6637556"/>
            <a:chOff x="480254" y="105940"/>
            <a:chExt cx="5416786" cy="66375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471EE2F-B41B-3545-BA0C-0AC436672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254" y="509955"/>
              <a:ext cx="5416786" cy="6233541"/>
            </a:xfrm>
            <a:prstGeom prst="rect">
              <a:avLst/>
            </a:prstGeom>
          </p:spPr>
        </p:pic>
        <p:sp>
          <p:nvSpPr>
            <p:cNvPr id="6" name="5-Point Star 64">
              <a:extLst>
                <a:ext uri="{FF2B5EF4-FFF2-40B4-BE49-F238E27FC236}">
                  <a16:creationId xmlns:a16="http://schemas.microsoft.com/office/drawing/2014/main" id="{6B27A33E-66B3-4C43-BDAE-D7D86DD920FF}"/>
                </a:ext>
              </a:extLst>
            </p:cNvPr>
            <p:cNvSpPr/>
            <p:nvPr/>
          </p:nvSpPr>
          <p:spPr>
            <a:xfrm>
              <a:off x="1635371" y="1074822"/>
              <a:ext cx="131885" cy="121041"/>
            </a:xfrm>
            <a:prstGeom prst="star5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5-Point Star 66">
              <a:extLst>
                <a:ext uri="{FF2B5EF4-FFF2-40B4-BE49-F238E27FC236}">
                  <a16:creationId xmlns:a16="http://schemas.microsoft.com/office/drawing/2014/main" id="{7A8DDCEC-798B-A84A-8870-6280F0B3522A}"/>
                </a:ext>
              </a:extLst>
            </p:cNvPr>
            <p:cNvSpPr/>
            <p:nvPr/>
          </p:nvSpPr>
          <p:spPr>
            <a:xfrm>
              <a:off x="1716876" y="1282369"/>
              <a:ext cx="131885" cy="121041"/>
            </a:xfrm>
            <a:prstGeom prst="star5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5-Point Star 67">
              <a:extLst>
                <a:ext uri="{FF2B5EF4-FFF2-40B4-BE49-F238E27FC236}">
                  <a16:creationId xmlns:a16="http://schemas.microsoft.com/office/drawing/2014/main" id="{884E4901-E334-894C-A183-BC8DB9505C4F}"/>
                </a:ext>
              </a:extLst>
            </p:cNvPr>
            <p:cNvSpPr/>
            <p:nvPr/>
          </p:nvSpPr>
          <p:spPr>
            <a:xfrm>
              <a:off x="2040895" y="1431458"/>
              <a:ext cx="131885" cy="121041"/>
            </a:xfrm>
            <a:prstGeom prst="star5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5-Point Star 68">
              <a:extLst>
                <a:ext uri="{FF2B5EF4-FFF2-40B4-BE49-F238E27FC236}">
                  <a16:creationId xmlns:a16="http://schemas.microsoft.com/office/drawing/2014/main" id="{EDF6750A-9643-BC40-8403-07CC2426758D}"/>
                </a:ext>
              </a:extLst>
            </p:cNvPr>
            <p:cNvSpPr/>
            <p:nvPr/>
          </p:nvSpPr>
          <p:spPr>
            <a:xfrm>
              <a:off x="2301567" y="1552238"/>
              <a:ext cx="131885" cy="121041"/>
            </a:xfrm>
            <a:prstGeom prst="star5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5-Point Star 69">
              <a:extLst>
                <a:ext uri="{FF2B5EF4-FFF2-40B4-BE49-F238E27FC236}">
                  <a16:creationId xmlns:a16="http://schemas.microsoft.com/office/drawing/2014/main" id="{2F67A522-1987-7546-93D3-464C2794394C}"/>
                </a:ext>
              </a:extLst>
            </p:cNvPr>
            <p:cNvSpPr/>
            <p:nvPr/>
          </p:nvSpPr>
          <p:spPr>
            <a:xfrm>
              <a:off x="1780222" y="1575263"/>
              <a:ext cx="131885" cy="121041"/>
            </a:xfrm>
            <a:prstGeom prst="star5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5-Point Star 70">
              <a:extLst>
                <a:ext uri="{FF2B5EF4-FFF2-40B4-BE49-F238E27FC236}">
                  <a16:creationId xmlns:a16="http://schemas.microsoft.com/office/drawing/2014/main" id="{8507C70D-FF57-454D-9530-0623801CCD88}"/>
                </a:ext>
              </a:extLst>
            </p:cNvPr>
            <p:cNvSpPr/>
            <p:nvPr/>
          </p:nvSpPr>
          <p:spPr>
            <a:xfrm>
              <a:off x="1799274" y="1811624"/>
              <a:ext cx="131885" cy="121041"/>
            </a:xfrm>
            <a:prstGeom prst="star5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5-Point Star 71">
              <a:extLst>
                <a:ext uri="{FF2B5EF4-FFF2-40B4-BE49-F238E27FC236}">
                  <a16:creationId xmlns:a16="http://schemas.microsoft.com/office/drawing/2014/main" id="{D8852E64-1C85-B049-A038-175567CAB8A8}"/>
                </a:ext>
              </a:extLst>
            </p:cNvPr>
            <p:cNvSpPr/>
            <p:nvPr/>
          </p:nvSpPr>
          <p:spPr>
            <a:xfrm>
              <a:off x="1974952" y="1690582"/>
              <a:ext cx="131885" cy="121041"/>
            </a:xfrm>
            <a:prstGeom prst="star5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5-Point Star 72">
              <a:extLst>
                <a:ext uri="{FF2B5EF4-FFF2-40B4-BE49-F238E27FC236}">
                  <a16:creationId xmlns:a16="http://schemas.microsoft.com/office/drawing/2014/main" id="{7B9D2191-D3A2-FB47-AF60-352C174CA670}"/>
                </a:ext>
              </a:extLst>
            </p:cNvPr>
            <p:cNvSpPr/>
            <p:nvPr/>
          </p:nvSpPr>
          <p:spPr>
            <a:xfrm>
              <a:off x="1906076" y="2008135"/>
              <a:ext cx="131885" cy="121041"/>
            </a:xfrm>
            <a:prstGeom prst="star5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5-Point Star 73">
              <a:extLst>
                <a:ext uri="{FF2B5EF4-FFF2-40B4-BE49-F238E27FC236}">
                  <a16:creationId xmlns:a16="http://schemas.microsoft.com/office/drawing/2014/main" id="{A0711139-B4EC-6A45-90EE-31F2EF640770}"/>
                </a:ext>
              </a:extLst>
            </p:cNvPr>
            <p:cNvSpPr/>
            <p:nvPr/>
          </p:nvSpPr>
          <p:spPr>
            <a:xfrm>
              <a:off x="2100806" y="1884405"/>
              <a:ext cx="131885" cy="121041"/>
            </a:xfrm>
            <a:prstGeom prst="star5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5-Point Star 74">
              <a:extLst>
                <a:ext uri="{FF2B5EF4-FFF2-40B4-BE49-F238E27FC236}">
                  <a16:creationId xmlns:a16="http://schemas.microsoft.com/office/drawing/2014/main" id="{BD80ECD5-3BF4-4F44-BA12-E30B744CD22E}"/>
                </a:ext>
              </a:extLst>
            </p:cNvPr>
            <p:cNvSpPr/>
            <p:nvPr/>
          </p:nvSpPr>
          <p:spPr>
            <a:xfrm>
              <a:off x="2105202" y="2148944"/>
              <a:ext cx="131885" cy="121041"/>
            </a:xfrm>
            <a:prstGeom prst="star5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5-Point Star 75">
              <a:extLst>
                <a:ext uri="{FF2B5EF4-FFF2-40B4-BE49-F238E27FC236}">
                  <a16:creationId xmlns:a16="http://schemas.microsoft.com/office/drawing/2014/main" id="{7FDF4FAF-5EFC-104F-99BB-57EA96796DEC}"/>
                </a:ext>
              </a:extLst>
            </p:cNvPr>
            <p:cNvSpPr/>
            <p:nvPr/>
          </p:nvSpPr>
          <p:spPr>
            <a:xfrm>
              <a:off x="2669932" y="1825551"/>
              <a:ext cx="131885" cy="121041"/>
            </a:xfrm>
            <a:prstGeom prst="star5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5-Point Star 76">
              <a:extLst>
                <a:ext uri="{FF2B5EF4-FFF2-40B4-BE49-F238E27FC236}">
                  <a16:creationId xmlns:a16="http://schemas.microsoft.com/office/drawing/2014/main" id="{3DA72014-F729-A348-BA5E-FD4D7AF9A341}"/>
                </a:ext>
              </a:extLst>
            </p:cNvPr>
            <p:cNvSpPr/>
            <p:nvPr/>
          </p:nvSpPr>
          <p:spPr>
            <a:xfrm>
              <a:off x="2391312" y="2209464"/>
              <a:ext cx="131885" cy="121041"/>
            </a:xfrm>
            <a:prstGeom prst="star5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5-Point Star 77">
              <a:extLst>
                <a:ext uri="{FF2B5EF4-FFF2-40B4-BE49-F238E27FC236}">
                  <a16:creationId xmlns:a16="http://schemas.microsoft.com/office/drawing/2014/main" id="{BD9C9EEA-02EB-8740-85C0-E678F9E0C87A}"/>
                </a:ext>
              </a:extLst>
            </p:cNvPr>
            <p:cNvSpPr/>
            <p:nvPr/>
          </p:nvSpPr>
          <p:spPr>
            <a:xfrm>
              <a:off x="2749065" y="2494870"/>
              <a:ext cx="131885" cy="121041"/>
            </a:xfrm>
            <a:prstGeom prst="star5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5-Point Star 78">
              <a:extLst>
                <a:ext uri="{FF2B5EF4-FFF2-40B4-BE49-F238E27FC236}">
                  <a16:creationId xmlns:a16="http://schemas.microsoft.com/office/drawing/2014/main" id="{9CC24E15-CD0C-CF45-BF07-0D65975EC21D}"/>
                </a:ext>
              </a:extLst>
            </p:cNvPr>
            <p:cNvSpPr/>
            <p:nvPr/>
          </p:nvSpPr>
          <p:spPr>
            <a:xfrm>
              <a:off x="3198928" y="2805269"/>
              <a:ext cx="131885" cy="121041"/>
            </a:xfrm>
            <a:prstGeom prst="star5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5-Point Star 79">
              <a:extLst>
                <a:ext uri="{FF2B5EF4-FFF2-40B4-BE49-F238E27FC236}">
                  <a16:creationId xmlns:a16="http://schemas.microsoft.com/office/drawing/2014/main" id="{1BC2887F-A384-B047-932E-43355A8D8BA8}"/>
                </a:ext>
              </a:extLst>
            </p:cNvPr>
            <p:cNvSpPr/>
            <p:nvPr/>
          </p:nvSpPr>
          <p:spPr>
            <a:xfrm>
              <a:off x="3654314" y="2714790"/>
              <a:ext cx="131885" cy="121041"/>
            </a:xfrm>
            <a:prstGeom prst="star5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5-Point Star 80">
              <a:extLst>
                <a:ext uri="{FF2B5EF4-FFF2-40B4-BE49-F238E27FC236}">
                  <a16:creationId xmlns:a16="http://schemas.microsoft.com/office/drawing/2014/main" id="{A9497045-206E-FA4A-BE27-B47DBDBC635A}"/>
                </a:ext>
              </a:extLst>
            </p:cNvPr>
            <p:cNvSpPr/>
            <p:nvPr/>
          </p:nvSpPr>
          <p:spPr>
            <a:xfrm>
              <a:off x="3663108" y="3054185"/>
              <a:ext cx="131885" cy="121041"/>
            </a:xfrm>
            <a:prstGeom prst="star5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5-Point Star 81">
              <a:extLst>
                <a:ext uri="{FF2B5EF4-FFF2-40B4-BE49-F238E27FC236}">
                  <a16:creationId xmlns:a16="http://schemas.microsoft.com/office/drawing/2014/main" id="{FF95AF68-6F13-C649-A802-391BD20DD030}"/>
                </a:ext>
              </a:extLst>
            </p:cNvPr>
            <p:cNvSpPr/>
            <p:nvPr/>
          </p:nvSpPr>
          <p:spPr>
            <a:xfrm>
              <a:off x="3984593" y="3143956"/>
              <a:ext cx="131885" cy="121041"/>
            </a:xfrm>
            <a:prstGeom prst="star5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5-Point Star 82">
              <a:extLst>
                <a:ext uri="{FF2B5EF4-FFF2-40B4-BE49-F238E27FC236}">
                  <a16:creationId xmlns:a16="http://schemas.microsoft.com/office/drawing/2014/main" id="{DAECBB16-D93F-B547-8584-302BB17B9CE7}"/>
                </a:ext>
              </a:extLst>
            </p:cNvPr>
            <p:cNvSpPr/>
            <p:nvPr/>
          </p:nvSpPr>
          <p:spPr>
            <a:xfrm>
              <a:off x="4174193" y="3210822"/>
              <a:ext cx="131885" cy="121041"/>
            </a:xfrm>
            <a:prstGeom prst="star5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5-Point Star 83">
              <a:extLst>
                <a:ext uri="{FF2B5EF4-FFF2-40B4-BE49-F238E27FC236}">
                  <a16:creationId xmlns:a16="http://schemas.microsoft.com/office/drawing/2014/main" id="{F53C9918-8F58-8C4D-A82D-416AECBEE756}"/>
                </a:ext>
              </a:extLst>
            </p:cNvPr>
            <p:cNvSpPr/>
            <p:nvPr/>
          </p:nvSpPr>
          <p:spPr>
            <a:xfrm>
              <a:off x="4788879" y="2993885"/>
              <a:ext cx="131885" cy="121041"/>
            </a:xfrm>
            <a:prstGeom prst="star5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5-Point Star 84">
              <a:extLst>
                <a:ext uri="{FF2B5EF4-FFF2-40B4-BE49-F238E27FC236}">
                  <a16:creationId xmlns:a16="http://schemas.microsoft.com/office/drawing/2014/main" id="{B98FC888-D472-D748-9314-6BACC36D78BA}"/>
                </a:ext>
              </a:extLst>
            </p:cNvPr>
            <p:cNvSpPr/>
            <p:nvPr/>
          </p:nvSpPr>
          <p:spPr>
            <a:xfrm>
              <a:off x="5234001" y="2794073"/>
              <a:ext cx="131885" cy="121041"/>
            </a:xfrm>
            <a:prstGeom prst="star5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5-Point Star 85">
              <a:extLst>
                <a:ext uri="{FF2B5EF4-FFF2-40B4-BE49-F238E27FC236}">
                  <a16:creationId xmlns:a16="http://schemas.microsoft.com/office/drawing/2014/main" id="{510838A8-E932-4C43-92F2-F52A997F1D44}"/>
                </a:ext>
              </a:extLst>
            </p:cNvPr>
            <p:cNvSpPr/>
            <p:nvPr/>
          </p:nvSpPr>
          <p:spPr>
            <a:xfrm>
              <a:off x="4735766" y="2658947"/>
              <a:ext cx="131885" cy="121041"/>
            </a:xfrm>
            <a:prstGeom prst="star5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5-Point Star 86">
              <a:extLst>
                <a:ext uri="{FF2B5EF4-FFF2-40B4-BE49-F238E27FC236}">
                  <a16:creationId xmlns:a16="http://schemas.microsoft.com/office/drawing/2014/main" id="{E445EDD0-C561-0148-8674-BA8B3362074F}"/>
                </a:ext>
              </a:extLst>
            </p:cNvPr>
            <p:cNvSpPr/>
            <p:nvPr/>
          </p:nvSpPr>
          <p:spPr>
            <a:xfrm>
              <a:off x="4961794" y="2503076"/>
              <a:ext cx="131885" cy="121041"/>
            </a:xfrm>
            <a:prstGeom prst="star5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5-Point Star 87">
              <a:extLst>
                <a:ext uri="{FF2B5EF4-FFF2-40B4-BE49-F238E27FC236}">
                  <a16:creationId xmlns:a16="http://schemas.microsoft.com/office/drawing/2014/main" id="{B44451FD-0B5B-4147-9BE9-2C790951F658}"/>
                </a:ext>
              </a:extLst>
            </p:cNvPr>
            <p:cNvSpPr/>
            <p:nvPr/>
          </p:nvSpPr>
          <p:spPr>
            <a:xfrm>
              <a:off x="5234001" y="2330506"/>
              <a:ext cx="131885" cy="121041"/>
            </a:xfrm>
            <a:prstGeom prst="star5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5-Point Star 88">
              <a:extLst>
                <a:ext uri="{FF2B5EF4-FFF2-40B4-BE49-F238E27FC236}">
                  <a16:creationId xmlns:a16="http://schemas.microsoft.com/office/drawing/2014/main" id="{3DD1464C-B64A-F342-99FD-12DD164E5BD6}"/>
                </a:ext>
              </a:extLst>
            </p:cNvPr>
            <p:cNvSpPr/>
            <p:nvPr/>
          </p:nvSpPr>
          <p:spPr>
            <a:xfrm>
              <a:off x="3327889" y="4117615"/>
              <a:ext cx="131885" cy="121041"/>
            </a:xfrm>
            <a:prstGeom prst="star5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5-Point Star 89">
              <a:extLst>
                <a:ext uri="{FF2B5EF4-FFF2-40B4-BE49-F238E27FC236}">
                  <a16:creationId xmlns:a16="http://schemas.microsoft.com/office/drawing/2014/main" id="{041B2802-495A-A847-8803-7569C6B32F94}"/>
                </a:ext>
              </a:extLst>
            </p:cNvPr>
            <p:cNvSpPr/>
            <p:nvPr/>
          </p:nvSpPr>
          <p:spPr>
            <a:xfrm>
              <a:off x="3052368" y="3505683"/>
              <a:ext cx="131885" cy="121041"/>
            </a:xfrm>
            <a:prstGeom prst="star5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5-Point Star 90">
              <a:extLst>
                <a:ext uri="{FF2B5EF4-FFF2-40B4-BE49-F238E27FC236}">
                  <a16:creationId xmlns:a16="http://schemas.microsoft.com/office/drawing/2014/main" id="{1992FA35-2635-8344-8231-89111A454157}"/>
                </a:ext>
              </a:extLst>
            </p:cNvPr>
            <p:cNvSpPr/>
            <p:nvPr/>
          </p:nvSpPr>
          <p:spPr>
            <a:xfrm>
              <a:off x="2667779" y="3201667"/>
              <a:ext cx="131885" cy="121041"/>
            </a:xfrm>
            <a:prstGeom prst="star5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5-Point Star 91">
              <a:extLst>
                <a:ext uri="{FF2B5EF4-FFF2-40B4-BE49-F238E27FC236}">
                  <a16:creationId xmlns:a16="http://schemas.microsoft.com/office/drawing/2014/main" id="{48CB66AF-327C-CA40-8F03-559A0A027415}"/>
                </a:ext>
              </a:extLst>
            </p:cNvPr>
            <p:cNvSpPr/>
            <p:nvPr/>
          </p:nvSpPr>
          <p:spPr>
            <a:xfrm>
              <a:off x="2209280" y="3153542"/>
              <a:ext cx="131885" cy="121041"/>
            </a:xfrm>
            <a:prstGeom prst="star5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5-Point Star 92">
              <a:extLst>
                <a:ext uri="{FF2B5EF4-FFF2-40B4-BE49-F238E27FC236}">
                  <a16:creationId xmlns:a16="http://schemas.microsoft.com/office/drawing/2014/main" id="{987743FF-B087-0047-8AD8-58BF7BD4F412}"/>
                </a:ext>
              </a:extLst>
            </p:cNvPr>
            <p:cNvSpPr/>
            <p:nvPr/>
          </p:nvSpPr>
          <p:spPr>
            <a:xfrm>
              <a:off x="879233" y="3413229"/>
              <a:ext cx="131885" cy="121041"/>
            </a:xfrm>
            <a:prstGeom prst="star5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5-Point Star 93">
              <a:extLst>
                <a:ext uri="{FF2B5EF4-FFF2-40B4-BE49-F238E27FC236}">
                  <a16:creationId xmlns:a16="http://schemas.microsoft.com/office/drawing/2014/main" id="{18260978-5BEF-1043-ABE5-27D4302F689D}"/>
                </a:ext>
              </a:extLst>
            </p:cNvPr>
            <p:cNvSpPr/>
            <p:nvPr/>
          </p:nvSpPr>
          <p:spPr>
            <a:xfrm>
              <a:off x="1096887" y="3175226"/>
              <a:ext cx="131885" cy="121041"/>
            </a:xfrm>
            <a:prstGeom prst="star5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5-Point Star 94">
              <a:extLst>
                <a:ext uri="{FF2B5EF4-FFF2-40B4-BE49-F238E27FC236}">
                  <a16:creationId xmlns:a16="http://schemas.microsoft.com/office/drawing/2014/main" id="{09C83F78-82A3-6B49-B18F-C33A0EB70171}"/>
                </a:ext>
              </a:extLst>
            </p:cNvPr>
            <p:cNvSpPr/>
            <p:nvPr/>
          </p:nvSpPr>
          <p:spPr>
            <a:xfrm>
              <a:off x="1342294" y="3993388"/>
              <a:ext cx="131885" cy="121041"/>
            </a:xfrm>
            <a:prstGeom prst="star5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7" name="5-Point Star 95">
              <a:extLst>
                <a:ext uri="{FF2B5EF4-FFF2-40B4-BE49-F238E27FC236}">
                  <a16:creationId xmlns:a16="http://schemas.microsoft.com/office/drawing/2014/main" id="{B185882F-0BC4-8F4B-8249-F021379031C9}"/>
                </a:ext>
              </a:extLst>
            </p:cNvPr>
            <p:cNvSpPr/>
            <p:nvPr/>
          </p:nvSpPr>
          <p:spPr>
            <a:xfrm>
              <a:off x="2269882" y="3683829"/>
              <a:ext cx="131885" cy="121041"/>
            </a:xfrm>
            <a:prstGeom prst="star5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5-Point Star 96">
              <a:extLst>
                <a:ext uri="{FF2B5EF4-FFF2-40B4-BE49-F238E27FC236}">
                  <a16:creationId xmlns:a16="http://schemas.microsoft.com/office/drawing/2014/main" id="{404C3F37-A0F1-8545-B392-04D842CEFCD1}"/>
                </a:ext>
              </a:extLst>
            </p:cNvPr>
            <p:cNvSpPr/>
            <p:nvPr/>
          </p:nvSpPr>
          <p:spPr>
            <a:xfrm>
              <a:off x="1733331" y="4949625"/>
              <a:ext cx="131885" cy="121041"/>
            </a:xfrm>
            <a:prstGeom prst="star5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" name="5-Point Star 97">
              <a:extLst>
                <a:ext uri="{FF2B5EF4-FFF2-40B4-BE49-F238E27FC236}">
                  <a16:creationId xmlns:a16="http://schemas.microsoft.com/office/drawing/2014/main" id="{FC915101-76C7-144D-83B8-1E9E1648C857}"/>
                </a:ext>
              </a:extLst>
            </p:cNvPr>
            <p:cNvSpPr/>
            <p:nvPr/>
          </p:nvSpPr>
          <p:spPr>
            <a:xfrm>
              <a:off x="1786080" y="4718560"/>
              <a:ext cx="131885" cy="121041"/>
            </a:xfrm>
            <a:prstGeom prst="star5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5-Point Star 98">
              <a:extLst>
                <a:ext uri="{FF2B5EF4-FFF2-40B4-BE49-F238E27FC236}">
                  <a16:creationId xmlns:a16="http://schemas.microsoft.com/office/drawing/2014/main" id="{8ADF2C58-516A-AB47-99D0-92619EE600FC}"/>
                </a:ext>
              </a:extLst>
            </p:cNvPr>
            <p:cNvSpPr/>
            <p:nvPr/>
          </p:nvSpPr>
          <p:spPr>
            <a:xfrm>
              <a:off x="1934844" y="4441999"/>
              <a:ext cx="131885" cy="121041"/>
            </a:xfrm>
            <a:prstGeom prst="star5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5-Point Star 99">
              <a:extLst>
                <a:ext uri="{FF2B5EF4-FFF2-40B4-BE49-F238E27FC236}">
                  <a16:creationId xmlns:a16="http://schemas.microsoft.com/office/drawing/2014/main" id="{A2016CE4-14B7-3246-8BF6-0F5B216D2383}"/>
                </a:ext>
              </a:extLst>
            </p:cNvPr>
            <p:cNvSpPr/>
            <p:nvPr/>
          </p:nvSpPr>
          <p:spPr>
            <a:xfrm>
              <a:off x="2034863" y="4895621"/>
              <a:ext cx="131885" cy="121041"/>
            </a:xfrm>
            <a:prstGeom prst="star5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5-Point Star 100">
              <a:extLst>
                <a:ext uri="{FF2B5EF4-FFF2-40B4-BE49-F238E27FC236}">
                  <a16:creationId xmlns:a16="http://schemas.microsoft.com/office/drawing/2014/main" id="{58207A42-CB18-B444-BEBE-8EFAC101E3CE}"/>
                </a:ext>
              </a:extLst>
            </p:cNvPr>
            <p:cNvSpPr/>
            <p:nvPr/>
          </p:nvSpPr>
          <p:spPr>
            <a:xfrm>
              <a:off x="2477966" y="4857557"/>
              <a:ext cx="131885" cy="121041"/>
            </a:xfrm>
            <a:prstGeom prst="star5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5-Point Star 101">
              <a:extLst>
                <a:ext uri="{FF2B5EF4-FFF2-40B4-BE49-F238E27FC236}">
                  <a16:creationId xmlns:a16="http://schemas.microsoft.com/office/drawing/2014/main" id="{216CD2C2-A3BF-9E47-8A7E-15362C6AC4F6}"/>
                </a:ext>
              </a:extLst>
            </p:cNvPr>
            <p:cNvSpPr/>
            <p:nvPr/>
          </p:nvSpPr>
          <p:spPr>
            <a:xfrm>
              <a:off x="2665537" y="4496677"/>
              <a:ext cx="131885" cy="121041"/>
            </a:xfrm>
            <a:prstGeom prst="star5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5-Point Star 102">
              <a:extLst>
                <a:ext uri="{FF2B5EF4-FFF2-40B4-BE49-F238E27FC236}">
                  <a16:creationId xmlns:a16="http://schemas.microsoft.com/office/drawing/2014/main" id="{237A41A1-1E89-0A43-93B7-6E7A6BD104B3}"/>
                </a:ext>
              </a:extLst>
            </p:cNvPr>
            <p:cNvSpPr/>
            <p:nvPr/>
          </p:nvSpPr>
          <p:spPr>
            <a:xfrm>
              <a:off x="2683122" y="5144551"/>
              <a:ext cx="131885" cy="121041"/>
            </a:xfrm>
            <a:prstGeom prst="star5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5" name="5-Point Star 103">
              <a:extLst>
                <a:ext uri="{FF2B5EF4-FFF2-40B4-BE49-F238E27FC236}">
                  <a16:creationId xmlns:a16="http://schemas.microsoft.com/office/drawing/2014/main" id="{2D2B5B4A-1DB8-4D45-8885-0363723164B7}"/>
                </a:ext>
              </a:extLst>
            </p:cNvPr>
            <p:cNvSpPr/>
            <p:nvPr/>
          </p:nvSpPr>
          <p:spPr>
            <a:xfrm>
              <a:off x="2588649" y="5384390"/>
              <a:ext cx="131885" cy="121041"/>
            </a:xfrm>
            <a:prstGeom prst="star5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5-Point Star 104">
              <a:extLst>
                <a:ext uri="{FF2B5EF4-FFF2-40B4-BE49-F238E27FC236}">
                  <a16:creationId xmlns:a16="http://schemas.microsoft.com/office/drawing/2014/main" id="{C1624E41-93FD-A147-84EF-782489038CD0}"/>
                </a:ext>
              </a:extLst>
            </p:cNvPr>
            <p:cNvSpPr/>
            <p:nvPr/>
          </p:nvSpPr>
          <p:spPr>
            <a:xfrm>
              <a:off x="5194824" y="5107949"/>
              <a:ext cx="131885" cy="121041"/>
            </a:xfrm>
            <a:prstGeom prst="star5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7" name="5-Point Star 105">
              <a:extLst>
                <a:ext uri="{FF2B5EF4-FFF2-40B4-BE49-F238E27FC236}">
                  <a16:creationId xmlns:a16="http://schemas.microsoft.com/office/drawing/2014/main" id="{0E841ACB-48E1-834B-BE80-BC3803B9A7FA}"/>
                </a:ext>
              </a:extLst>
            </p:cNvPr>
            <p:cNvSpPr/>
            <p:nvPr/>
          </p:nvSpPr>
          <p:spPr>
            <a:xfrm>
              <a:off x="2232691" y="5657221"/>
              <a:ext cx="131885" cy="121041"/>
            </a:xfrm>
            <a:prstGeom prst="star5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8" name="5-Point Star 106">
              <a:extLst>
                <a:ext uri="{FF2B5EF4-FFF2-40B4-BE49-F238E27FC236}">
                  <a16:creationId xmlns:a16="http://schemas.microsoft.com/office/drawing/2014/main" id="{34570F5F-C94F-4142-A03D-A119D9441117}"/>
                </a:ext>
              </a:extLst>
            </p:cNvPr>
            <p:cNvSpPr/>
            <p:nvPr/>
          </p:nvSpPr>
          <p:spPr>
            <a:xfrm>
              <a:off x="2000786" y="5819558"/>
              <a:ext cx="131885" cy="121041"/>
            </a:xfrm>
            <a:prstGeom prst="star5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9" name="5-Point Star 107">
              <a:extLst>
                <a:ext uri="{FF2B5EF4-FFF2-40B4-BE49-F238E27FC236}">
                  <a16:creationId xmlns:a16="http://schemas.microsoft.com/office/drawing/2014/main" id="{9C759F1D-D492-DE40-B8E4-5341613F67AE}"/>
                </a:ext>
              </a:extLst>
            </p:cNvPr>
            <p:cNvSpPr/>
            <p:nvPr/>
          </p:nvSpPr>
          <p:spPr>
            <a:xfrm>
              <a:off x="1941811" y="5603019"/>
              <a:ext cx="131885" cy="121041"/>
            </a:xfrm>
            <a:prstGeom prst="star5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0" name="5-Point Star 108">
              <a:extLst>
                <a:ext uri="{FF2B5EF4-FFF2-40B4-BE49-F238E27FC236}">
                  <a16:creationId xmlns:a16="http://schemas.microsoft.com/office/drawing/2014/main" id="{01D416E9-10F7-5142-A45D-32F269A65730}"/>
                </a:ext>
              </a:extLst>
            </p:cNvPr>
            <p:cNvSpPr/>
            <p:nvPr/>
          </p:nvSpPr>
          <p:spPr>
            <a:xfrm>
              <a:off x="1799274" y="5365437"/>
              <a:ext cx="131885" cy="121041"/>
            </a:xfrm>
            <a:prstGeom prst="star5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" name="5-Point Star 109">
              <a:extLst>
                <a:ext uri="{FF2B5EF4-FFF2-40B4-BE49-F238E27FC236}">
                  <a16:creationId xmlns:a16="http://schemas.microsoft.com/office/drawing/2014/main" id="{912B5EB5-3A6D-E94F-A379-1EF35A75BE96}"/>
                </a:ext>
              </a:extLst>
            </p:cNvPr>
            <p:cNvSpPr/>
            <p:nvPr/>
          </p:nvSpPr>
          <p:spPr>
            <a:xfrm>
              <a:off x="1344539" y="2615911"/>
              <a:ext cx="131885" cy="121041"/>
            </a:xfrm>
            <a:prstGeom prst="star5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2" name="5-Point Star 110">
              <a:extLst>
                <a:ext uri="{FF2B5EF4-FFF2-40B4-BE49-F238E27FC236}">
                  <a16:creationId xmlns:a16="http://schemas.microsoft.com/office/drawing/2014/main" id="{B5FE892D-1F15-2145-8329-51DDFA33D150}"/>
                </a:ext>
              </a:extLst>
            </p:cNvPr>
            <p:cNvSpPr/>
            <p:nvPr/>
          </p:nvSpPr>
          <p:spPr>
            <a:xfrm>
              <a:off x="1767258" y="2484748"/>
              <a:ext cx="131885" cy="121041"/>
            </a:xfrm>
            <a:prstGeom prst="star5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3" name="5-Point Star 111">
              <a:extLst>
                <a:ext uri="{FF2B5EF4-FFF2-40B4-BE49-F238E27FC236}">
                  <a16:creationId xmlns:a16="http://schemas.microsoft.com/office/drawing/2014/main" id="{936E7B98-1A19-294D-85B8-91BF6E75D88C}"/>
                </a:ext>
              </a:extLst>
            </p:cNvPr>
            <p:cNvSpPr/>
            <p:nvPr/>
          </p:nvSpPr>
          <p:spPr>
            <a:xfrm>
              <a:off x="1559008" y="2192252"/>
              <a:ext cx="131885" cy="121041"/>
            </a:xfrm>
            <a:prstGeom prst="star5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5-Point Star 112">
              <a:extLst>
                <a:ext uri="{FF2B5EF4-FFF2-40B4-BE49-F238E27FC236}">
                  <a16:creationId xmlns:a16="http://schemas.microsoft.com/office/drawing/2014/main" id="{869A2BA7-28BE-AC4D-9E60-53A5CCF10BCA}"/>
                </a:ext>
              </a:extLst>
            </p:cNvPr>
            <p:cNvSpPr/>
            <p:nvPr/>
          </p:nvSpPr>
          <p:spPr>
            <a:xfrm>
              <a:off x="1276351" y="2365550"/>
              <a:ext cx="131885" cy="121041"/>
            </a:xfrm>
            <a:prstGeom prst="star5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5-Point Star 177">
              <a:extLst>
                <a:ext uri="{FF2B5EF4-FFF2-40B4-BE49-F238E27FC236}">
                  <a16:creationId xmlns:a16="http://schemas.microsoft.com/office/drawing/2014/main" id="{1641A3F2-5702-1F46-9A47-2FA39C3E7C05}"/>
                </a:ext>
              </a:extLst>
            </p:cNvPr>
            <p:cNvSpPr/>
            <p:nvPr/>
          </p:nvSpPr>
          <p:spPr>
            <a:xfrm>
              <a:off x="2466243" y="4203437"/>
              <a:ext cx="131885" cy="121041"/>
            </a:xfrm>
            <a:prstGeom prst="star5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5-Point Star 178">
              <a:extLst>
                <a:ext uri="{FF2B5EF4-FFF2-40B4-BE49-F238E27FC236}">
                  <a16:creationId xmlns:a16="http://schemas.microsoft.com/office/drawing/2014/main" id="{617AA5AD-908F-4E48-8831-8D905975D409}"/>
                </a:ext>
              </a:extLst>
            </p:cNvPr>
            <p:cNvSpPr/>
            <p:nvPr/>
          </p:nvSpPr>
          <p:spPr>
            <a:xfrm>
              <a:off x="3802674" y="3697601"/>
              <a:ext cx="131885" cy="121041"/>
            </a:xfrm>
            <a:prstGeom prst="star5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3AD6C6C1-6A17-234E-91CE-9672ED993F82}"/>
                </a:ext>
              </a:extLst>
            </p:cNvPr>
            <p:cNvSpPr txBox="1"/>
            <p:nvPr/>
          </p:nvSpPr>
          <p:spPr>
            <a:xfrm>
              <a:off x="1469783" y="105940"/>
              <a:ext cx="3538918" cy="369332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51 VRDLs doing SARS-CoV-2 testing</a:t>
              </a:r>
              <a:endParaRPr lang="en-IN" b="1" dirty="0"/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52E6046D-1325-454A-9B97-B46907ACBD82}"/>
              </a:ext>
            </a:extLst>
          </p:cNvPr>
          <p:cNvSpPr txBox="1"/>
          <p:nvPr/>
        </p:nvSpPr>
        <p:spPr>
          <a:xfrm>
            <a:off x="7507168" y="109114"/>
            <a:ext cx="2902589" cy="369332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56 VRDLs as collection sites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668163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3CDFF-50F3-9641-9EF6-2A603CE2F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Samples to be collected for COVID-19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93DD9-FAFF-F74A-A0BC-4FAA95530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996"/>
            <a:ext cx="10515600" cy="4599068"/>
          </a:xfrm>
        </p:spPr>
        <p:txBody>
          <a:bodyPr>
            <a:normAutofit/>
          </a:bodyPr>
          <a:lstStyle/>
          <a:p>
            <a:r>
              <a:rPr lang="en-US" dirty="0"/>
              <a:t>Essential samples: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>
                <a:solidFill>
                  <a:srgbClr val="FF0000"/>
                </a:solidFill>
              </a:rPr>
              <a:t>- Throat swab (oropharyngeal swab).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	- Nasal swab (Nasopharyngeal swab)</a:t>
            </a:r>
          </a:p>
          <a:p>
            <a:r>
              <a:rPr lang="en-US" dirty="0"/>
              <a:t>Other preferred samples: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	- Bronchoalveolar lavage	</a:t>
            </a:r>
            <a:endParaRPr lang="en-US" sz="22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	- Tracheal aspirate		</a:t>
            </a:r>
            <a:r>
              <a:rPr lang="en-US" sz="2200" dirty="0">
                <a:solidFill>
                  <a:srgbClr val="0070C0"/>
                </a:solidFill>
              </a:rPr>
              <a:t>Wide mouth sterile plastic containers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	- Sputum</a:t>
            </a:r>
          </a:p>
          <a:p>
            <a:r>
              <a:rPr lang="en-US" dirty="0"/>
              <a:t>In lab confirmed patients: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FF0000"/>
                </a:solidFill>
              </a:rPr>
              <a:t>- Blood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	- Stool and urine	</a:t>
            </a:r>
            <a:r>
              <a:rPr lang="en-US" sz="2400" dirty="0">
                <a:solidFill>
                  <a:srgbClr val="0070C0"/>
                </a:solidFill>
              </a:rPr>
              <a:t>- 	</a:t>
            </a:r>
            <a:r>
              <a:rPr lang="en-US" sz="2200" dirty="0">
                <a:solidFill>
                  <a:srgbClr val="0070C0"/>
                </a:solidFill>
              </a:rPr>
              <a:t>Wide mouth sterile plastic containers</a:t>
            </a:r>
            <a:endParaRPr lang="en-US" sz="2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4CDF117B-27E0-4A47-AB1C-FC9F969B9DD1}"/>
              </a:ext>
            </a:extLst>
          </p:cNvPr>
          <p:cNvSpPr/>
          <p:nvPr/>
        </p:nvSpPr>
        <p:spPr>
          <a:xfrm>
            <a:off x="5029200" y="3625699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84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57DAF-6FF4-3342-908F-3714DFEBD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0661"/>
          </a:xfrm>
        </p:spPr>
        <p:txBody>
          <a:bodyPr/>
          <a:lstStyle/>
          <a:p>
            <a:pPr algn="ctr"/>
            <a:r>
              <a:rPr lang="en-US" dirty="0"/>
              <a:t>Tests for SARS-CoV-2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E4EF1-FCBB-CB44-AB04-43DA7327E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181" y="1825625"/>
            <a:ext cx="11057641" cy="4351338"/>
          </a:xfrm>
        </p:spPr>
        <p:txBody>
          <a:bodyPr/>
          <a:lstStyle/>
          <a:p>
            <a:r>
              <a:rPr lang="en-US" dirty="0"/>
              <a:t>No validated serological tests are available. </a:t>
            </a:r>
          </a:p>
          <a:p>
            <a:r>
              <a:rPr lang="en-US" dirty="0"/>
              <a:t>Only molecular tests available.</a:t>
            </a:r>
          </a:p>
          <a:p>
            <a:r>
              <a:rPr lang="en-US" dirty="0"/>
              <a:t>Laboratory protocols designed on the basis of WHO guidance and sequences available in GISAID.</a:t>
            </a:r>
          </a:p>
          <a:p>
            <a:pPr lvl="1"/>
            <a:r>
              <a:rPr lang="en-US" dirty="0"/>
              <a:t>First line screening assay: E gene.</a:t>
            </a:r>
          </a:p>
          <a:p>
            <a:pPr lvl="1"/>
            <a:r>
              <a:rPr lang="en-US" dirty="0"/>
              <a:t>Confirmatory assays: </a:t>
            </a:r>
            <a:r>
              <a:rPr lang="en-IN" dirty="0" err="1"/>
              <a:t>RdRp</a:t>
            </a:r>
            <a:r>
              <a:rPr lang="en-IN" dirty="0"/>
              <a:t> and ORF 1b.</a:t>
            </a:r>
          </a:p>
          <a:p>
            <a:r>
              <a:rPr lang="en-IN" dirty="0" err="1">
                <a:effectLst/>
              </a:rPr>
              <a:t>SoPs</a:t>
            </a:r>
            <a:r>
              <a:rPr lang="en-IN" dirty="0">
                <a:effectLst/>
              </a:rPr>
              <a:t> and testing protocol shared with all testing laboratories.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063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2436F-D055-47AD-89FB-56142C66DC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51F90A-5559-4CFC-82BF-6DC31652A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334812"/>
            <a:ext cx="9144000" cy="511403"/>
          </a:xfrm>
        </p:spPr>
        <p:txBody>
          <a:bodyPr>
            <a:normAutofit/>
          </a:bodyPr>
          <a:lstStyle/>
          <a:p>
            <a:r>
              <a:rPr lang="en-IN" sz="1800" dirty="0">
                <a:hlinkClick r:id="rId2"/>
              </a:rPr>
              <a:t>https://icmr.nic.in/node/39071</a:t>
            </a:r>
            <a:endParaRPr lang="en-IN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3ADBD0-8292-4E27-8C9E-4E8391C19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69" y="207390"/>
            <a:ext cx="10576461" cy="602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74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273F5E5-DDB3-4F9E-B687-3F3BEE253B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618744"/>
              </p:ext>
            </p:extLst>
          </p:nvPr>
        </p:nvGraphicFramePr>
        <p:xfrm>
          <a:off x="3730821" y="0"/>
          <a:ext cx="5224643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3" imgW="4556689" imgH="6415677" progId="AcroExch.Document.DC">
                  <p:embed/>
                </p:oleObj>
              </mc:Choice>
              <mc:Fallback>
                <p:oleObj name="Acrobat Document" r:id="rId3" imgW="4556689" imgH="641567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0821" y="0"/>
                        <a:ext cx="5224643" cy="685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196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77020E-29AC-F541-89B2-4BA632C81275}"/>
              </a:ext>
            </a:extLst>
          </p:cNvPr>
          <p:cNvPicPr/>
          <p:nvPr/>
        </p:nvPicPr>
        <p:blipFill>
          <a:blip r:embed="rId2" cstate="email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943" y="1175209"/>
            <a:ext cx="7968343" cy="363563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2A9FE0-4B72-E649-85A2-2A1732C67913}"/>
              </a:ext>
            </a:extLst>
          </p:cNvPr>
          <p:cNvSpPr txBox="1">
            <a:spLocks/>
          </p:cNvSpPr>
          <p:nvPr/>
        </p:nvSpPr>
        <p:spPr>
          <a:xfrm>
            <a:off x="1981200" y="112474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7200" b="1" dirty="0">
                <a:solidFill>
                  <a:srgbClr val="C0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16313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86708-43C9-4FDE-8C3E-7001EE795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4239"/>
          </a:xfrm>
        </p:spPr>
        <p:txBody>
          <a:bodyPr>
            <a:normAutofit fontScale="90000"/>
          </a:bodyPr>
          <a:lstStyle/>
          <a:p>
            <a:r>
              <a:rPr lang="en-US" dirty="0"/>
              <a:t>Personal protective equipment </a:t>
            </a:r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BFDDF7-16B5-4847-8BBA-B1EBDE169B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098" y="779364"/>
            <a:ext cx="9487046" cy="53400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AD6D61-A61B-4B25-BDA2-7994CCE4F7FE}"/>
              </a:ext>
            </a:extLst>
          </p:cNvPr>
          <p:cNvSpPr/>
          <p:nvPr/>
        </p:nvSpPr>
        <p:spPr>
          <a:xfrm>
            <a:off x="210411" y="6197453"/>
            <a:ext cx="11771178" cy="590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WHO interim guidance document for Rational use of personal protective equipment for coronavirus disease 2019 (COVID-19) </a:t>
            </a:r>
            <a:br>
              <a:rPr lang="en-US" sz="1600" dirty="0">
                <a:solidFill>
                  <a:schemeClr val="tx1"/>
                </a:solidFill>
              </a:rPr>
            </a:br>
            <a:endParaRPr lang="en-IN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1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848A6-8A79-7C44-8D2F-18D375827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824"/>
          </a:xfrm>
        </p:spPr>
        <p:txBody>
          <a:bodyPr/>
          <a:lstStyle/>
          <a:p>
            <a:pPr algn="ctr"/>
            <a:r>
              <a:rPr lang="en-US" dirty="0"/>
              <a:t>Collection of OP and NP swabs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08DE7-3A30-FB48-A83D-4DB9FED94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Optimal timing: </a:t>
            </a:r>
          </a:p>
          <a:p>
            <a:pPr marL="0" indent="0">
              <a:buNone/>
            </a:pPr>
            <a:endParaRPr lang="en-IN" dirty="0"/>
          </a:p>
          <a:p>
            <a:pPr>
              <a:buFontTx/>
              <a:buChar char="-"/>
            </a:pPr>
            <a:r>
              <a:rPr lang="en-IN" sz="2400" dirty="0">
                <a:solidFill>
                  <a:srgbClr val="FF0000"/>
                </a:solidFill>
              </a:rPr>
              <a:t>Within 3 days of symptom onset and no later than 7 days.</a:t>
            </a:r>
          </a:p>
          <a:p>
            <a:pPr>
              <a:buFontTx/>
              <a:buChar char="-"/>
            </a:pPr>
            <a:r>
              <a:rPr lang="en-IN" sz="2400" dirty="0">
                <a:solidFill>
                  <a:srgbClr val="FF0000"/>
                </a:solidFill>
              </a:rPr>
              <a:t>Preferably prior to initiation of antimicrobial chemoprophylaxis or therapy. </a:t>
            </a:r>
          </a:p>
          <a:p>
            <a:pPr marL="0" indent="0">
              <a:buNone/>
            </a:pPr>
            <a:endParaRPr lang="en-I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74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2BD72-247F-4A78-A1DA-2E6255E63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8854"/>
            <a:ext cx="10515600" cy="1325563"/>
          </a:xfrm>
        </p:spPr>
        <p:txBody>
          <a:bodyPr/>
          <a:lstStyle/>
          <a:p>
            <a:r>
              <a:rPr lang="en-US" dirty="0"/>
              <a:t>Blood collection from positive cases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817A6-110B-49EE-AFD5-4910DEA73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34416"/>
            <a:ext cx="5181600" cy="4542547"/>
          </a:xfrm>
        </p:spPr>
        <p:txBody>
          <a:bodyPr/>
          <a:lstStyle/>
          <a:p>
            <a:r>
              <a:rPr lang="en-US" dirty="0"/>
              <a:t>Blood sample collection from all positive cases </a:t>
            </a:r>
          </a:p>
          <a:p>
            <a:r>
              <a:rPr lang="en-US" dirty="0"/>
              <a:t>Plasma sample collection in EDTA vials</a:t>
            </a:r>
          </a:p>
          <a:p>
            <a:r>
              <a:rPr lang="en-US" dirty="0"/>
              <a:t>Resin separator tubes for serum sample collection</a:t>
            </a:r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AEA989C-645F-406B-9C25-DB4EABF9A2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556" y="1634417"/>
            <a:ext cx="2972241" cy="3702550"/>
          </a:xfr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83C11514-64F7-4733-9036-259BD5A3E5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 r="10204"/>
          <a:stretch/>
        </p:blipFill>
        <p:spPr>
          <a:xfrm>
            <a:off x="9217854" y="1634416"/>
            <a:ext cx="2757269" cy="370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36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3739"/>
          </a:xfrm>
        </p:spPr>
        <p:txBody>
          <a:bodyPr>
            <a:noAutofit/>
          </a:bodyPr>
          <a:lstStyle/>
          <a:p>
            <a:pPr algn="ctr"/>
            <a:r>
              <a:rPr lang="de-CH" sz="4000" b="1" dirty="0" err="1"/>
              <a:t>Guidance</a:t>
            </a:r>
            <a:r>
              <a:rPr lang="de-CH" sz="4000" b="1" dirty="0"/>
              <a:t> </a:t>
            </a:r>
            <a:r>
              <a:rPr lang="de-CH" sz="4000" b="1" dirty="0" err="1"/>
              <a:t>for</a:t>
            </a:r>
            <a:r>
              <a:rPr lang="de-CH" sz="4000" b="1" dirty="0"/>
              <a:t> specimen Collection</a:t>
            </a:r>
            <a:br>
              <a:rPr lang="en-IN" sz="4000" dirty="0"/>
            </a:b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2155"/>
            <a:ext cx="10515600" cy="4544808"/>
          </a:xfrm>
        </p:spPr>
        <p:txBody>
          <a:bodyPr/>
          <a:lstStyle/>
          <a:p>
            <a:pPr lvl="0"/>
            <a:r>
              <a:rPr lang="en-US" dirty="0"/>
              <a:t>A BSL2 containment level is required to handle suspected samples.</a:t>
            </a:r>
            <a:endParaRPr lang="en-IN" dirty="0"/>
          </a:p>
          <a:p>
            <a:pPr lvl="0"/>
            <a:r>
              <a:rPr lang="en-US" dirty="0"/>
              <a:t>Consider all specimens as POTENTIALLY HAZARDOUS / INFECTIOUS.</a:t>
            </a:r>
            <a:endParaRPr lang="en-IN" dirty="0"/>
          </a:p>
          <a:p>
            <a:pPr lvl="0"/>
            <a:r>
              <a:rPr lang="en-US" dirty="0"/>
              <a:t>Handle all specimens with gloves in a secure manner.</a:t>
            </a:r>
            <a:endParaRPr lang="en-IN" dirty="0"/>
          </a:p>
          <a:p>
            <a:pPr lvl="0"/>
            <a:r>
              <a:rPr lang="en-US" dirty="0"/>
              <a:t>Place each specimen into a separate container labeled with the patient's name and identification number, the collection site, the date of collection and the time of the collection.</a:t>
            </a:r>
            <a:endParaRPr lang="en-IN" dirty="0"/>
          </a:p>
          <a:p>
            <a:pPr lvl="0"/>
            <a:r>
              <a:rPr lang="en-US" dirty="0"/>
              <a:t>Do not contaminate the outside of the specimen container.</a:t>
            </a:r>
            <a:endParaRPr lang="en-IN" dirty="0"/>
          </a:p>
          <a:p>
            <a:pPr lvl="0"/>
            <a:r>
              <a:rPr lang="en-US" dirty="0"/>
              <a:t>Do not handle laboratory requisition forms with gloves.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23682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9517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Storage of Specimen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Keep refrigerated (2-8 °C) if it is to be processed (or sent to a reference laboratory) within 48 hours.</a:t>
            </a:r>
            <a:endParaRPr lang="en-IN" sz="2400" dirty="0"/>
          </a:p>
          <a:p>
            <a:pPr lvl="0"/>
            <a:r>
              <a:rPr lang="en-US" sz="2400" dirty="0"/>
              <a:t>Keep frozen (-10 to -20 °C) if it is to be processed after the first 48 hours or within 7 days.</a:t>
            </a:r>
            <a:endParaRPr lang="en-IN" sz="2400" dirty="0"/>
          </a:p>
          <a:p>
            <a:pPr lvl="0"/>
            <a:r>
              <a:rPr lang="en-US" sz="2400" dirty="0"/>
              <a:t>Keep frozen (-70 °C) if it is to be processed after a week. The sample can be preserved for extended periods.</a:t>
            </a:r>
            <a:endParaRPr lang="en-IN" sz="2400" dirty="0"/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598696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653" y="365124"/>
            <a:ext cx="11584232" cy="878885"/>
          </a:xfrm>
        </p:spPr>
        <p:txBody>
          <a:bodyPr>
            <a:normAutofit/>
          </a:bodyPr>
          <a:lstStyle/>
          <a:p>
            <a:pPr algn="ctr"/>
            <a:r>
              <a:rPr lang="en-IN" sz="4000" dirty="0">
                <a:latin typeface="+mn-lt"/>
              </a:rPr>
              <a:t>Guidelines followed for sample packaging &amp;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856" y="2246622"/>
            <a:ext cx="11844670" cy="2782575"/>
          </a:xfrm>
        </p:spPr>
        <p:txBody>
          <a:bodyPr>
            <a:normAutofit fontScale="85000" lnSpcReduction="20000"/>
          </a:bodyPr>
          <a:lstStyle/>
          <a:p>
            <a:r>
              <a:rPr lang="en-US" sz="3100" b="1" dirty="0">
                <a:solidFill>
                  <a:srgbClr val="FF0000"/>
                </a:solidFill>
              </a:rPr>
              <a:t>WHO Guidelines for Transport of Infectious Substances:</a:t>
            </a:r>
            <a:r>
              <a:rPr lang="en-IN" sz="3100" b="1" dirty="0">
                <a:solidFill>
                  <a:srgbClr val="FF0000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en-IN" b="1" dirty="0"/>
              <a:t>	- Guidance on regulations for the Transport of Infectious Substances 		</a:t>
            </a:r>
            <a:r>
              <a:rPr lang="en-IN" dirty="0"/>
              <a:t>2009–2010. </a:t>
            </a:r>
          </a:p>
          <a:p>
            <a:pPr marL="0" indent="0" algn="just">
              <a:buNone/>
            </a:pPr>
            <a:endParaRPr lang="en-IN" dirty="0"/>
          </a:p>
          <a:p>
            <a:pPr marL="0" indent="0" algn="just">
              <a:buClr>
                <a:srgbClr val="FF0000"/>
              </a:buClr>
              <a:buNone/>
            </a:pPr>
            <a:r>
              <a:rPr lang="en-US" sz="2400" dirty="0">
                <a:solidFill>
                  <a:srgbClr val="0000FF"/>
                </a:solidFill>
                <a:hlinkClick r:id="rId2"/>
              </a:rPr>
              <a:t>https://www.who.int/csr/resources/publications/biosafety/WHO_HSE_EPR_2008_10.pdf</a:t>
            </a:r>
            <a:endParaRPr lang="en-US" sz="2400" dirty="0">
              <a:solidFill>
                <a:srgbClr val="0000FF"/>
              </a:solidFill>
            </a:endParaRPr>
          </a:p>
          <a:p>
            <a:pPr marL="0" indent="0" algn="just">
              <a:buClr>
                <a:srgbClr val="FF0000"/>
              </a:buClr>
              <a:buNone/>
            </a:pPr>
            <a:endParaRPr lang="en-US" sz="3100" dirty="0">
              <a:solidFill>
                <a:srgbClr val="0000FF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3100" b="1" dirty="0">
                <a:solidFill>
                  <a:srgbClr val="0000FF"/>
                </a:solidFill>
              </a:rPr>
              <a:t>IATA guidelines</a:t>
            </a:r>
          </a:p>
          <a:p>
            <a:pPr marL="0" indent="0">
              <a:buNone/>
            </a:pP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382825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Classification of Infectious Substances</a:t>
            </a:r>
            <a:endParaRPr lang="en-IN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143" y="1818526"/>
            <a:ext cx="11568701" cy="40685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Category A</a:t>
            </a:r>
            <a:r>
              <a:rPr lang="en-US" dirty="0">
                <a:solidFill>
                  <a:srgbClr val="0000FF"/>
                </a:solidFill>
              </a:rPr>
              <a:t>: </a:t>
            </a:r>
            <a:r>
              <a:rPr lang="en-US" i="1" dirty="0">
                <a:solidFill>
                  <a:srgbClr val="0000FF"/>
                </a:solidFill>
              </a:rPr>
              <a:t>An infectious substance which is transported in a form that, when exposure to it occurs, is capable of causing permanent disability, life-threatening or fatal disease in otherwise healthy humans or animals.</a:t>
            </a:r>
          </a:p>
          <a:p>
            <a:pPr marL="0" indent="0">
              <a:buNone/>
            </a:pPr>
            <a:endParaRPr lang="en-US" i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	-	UN 2814 </a:t>
            </a:r>
            <a:r>
              <a:rPr lang="en-US" dirty="0">
                <a:solidFill>
                  <a:srgbClr val="0000FF"/>
                </a:solidFill>
              </a:rPr>
              <a:t>for Infectious substances which cause disease in 				humans or both in humans and animals.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	-	UN 2900 </a:t>
            </a:r>
            <a:r>
              <a:rPr lang="en-US" dirty="0">
                <a:solidFill>
                  <a:srgbClr val="0000FF"/>
                </a:solidFill>
              </a:rPr>
              <a:t>for Infectious substances which cause disease only in 			animals 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08802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1045</Words>
  <Application>Microsoft Office PowerPoint</Application>
  <PresentationFormat>Widescreen</PresentationFormat>
  <Paragraphs>125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Apple Chancery</vt:lpstr>
      <vt:lpstr>Arial</vt:lpstr>
      <vt:lpstr>Calibri</vt:lpstr>
      <vt:lpstr>Calibri Light</vt:lpstr>
      <vt:lpstr>Perpetua</vt:lpstr>
      <vt:lpstr>Office Theme</vt:lpstr>
      <vt:lpstr>Adobe Acrobat Document</vt:lpstr>
      <vt:lpstr>National Training of Trainers for COVID-19</vt:lpstr>
      <vt:lpstr>Samples to be collected for COVID-19 testing</vt:lpstr>
      <vt:lpstr>Personal protective equipment </vt:lpstr>
      <vt:lpstr>Collection of OP and NP swabs</vt:lpstr>
      <vt:lpstr>Blood collection from positive cases</vt:lpstr>
      <vt:lpstr>Guidance for specimen Collection </vt:lpstr>
      <vt:lpstr>Storage of Specimen</vt:lpstr>
      <vt:lpstr>Guidelines followed for sample packaging &amp; transport</vt:lpstr>
      <vt:lpstr>Classification of Infectious Substances</vt:lpstr>
      <vt:lpstr>Classification of Infectious Substances</vt:lpstr>
      <vt:lpstr>Packaging System </vt:lpstr>
      <vt:lpstr>Triple packaging system</vt:lpstr>
      <vt:lpstr>PowerPoint Presentation</vt:lpstr>
      <vt:lpstr>Transport Precautions</vt:lpstr>
      <vt:lpstr>Labeling of Package</vt:lpstr>
      <vt:lpstr> Responsibility of Sender </vt:lpstr>
      <vt:lpstr>Responsibility of Receiver</vt:lpstr>
      <vt:lpstr>Types of Tests</vt:lpstr>
      <vt:lpstr>PowerPoint Presentation</vt:lpstr>
      <vt:lpstr>Tests for SARS-CoV-2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Nivedita Gupta</dc:creator>
  <cp:lastModifiedBy>Sidhartha Giri</cp:lastModifiedBy>
  <cp:revision>34</cp:revision>
  <dcterms:created xsi:type="dcterms:W3CDTF">2020-03-06T01:40:48Z</dcterms:created>
  <dcterms:modified xsi:type="dcterms:W3CDTF">2020-03-07T06:52:43Z</dcterms:modified>
</cp:coreProperties>
</file>