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1599" r:id="rId2"/>
    <p:sldId id="583" r:id="rId3"/>
    <p:sldId id="285" r:id="rId4"/>
    <p:sldId id="584" r:id="rId5"/>
    <p:sldId id="1473" r:id="rId6"/>
    <p:sldId id="1479" r:id="rId7"/>
    <p:sldId id="1471" r:id="rId8"/>
    <p:sldId id="260" r:id="rId9"/>
    <p:sldId id="1510" r:id="rId10"/>
    <p:sldId id="1600" r:id="rId11"/>
    <p:sldId id="286" r:id="rId12"/>
    <p:sldId id="336" r:id="rId13"/>
    <p:sldId id="269" r:id="rId14"/>
    <p:sldId id="1577" r:id="rId15"/>
    <p:sldId id="263" r:id="rId16"/>
    <p:sldId id="291" r:id="rId17"/>
    <p:sldId id="601" r:id="rId18"/>
    <p:sldId id="675" r:id="rId19"/>
    <p:sldId id="1531" r:id="rId20"/>
    <p:sldId id="1559" r:id="rId21"/>
    <p:sldId id="666" r:id="rId22"/>
    <p:sldId id="266" r:id="rId23"/>
    <p:sldId id="578" r:id="rId24"/>
    <p:sldId id="661" r:id="rId25"/>
    <p:sldId id="371" r:id="rId26"/>
    <p:sldId id="1537" r:id="rId27"/>
    <p:sldId id="1601" r:id="rId28"/>
    <p:sldId id="1534" r:id="rId29"/>
    <p:sldId id="280" r:id="rId30"/>
    <p:sldId id="582" r:id="rId31"/>
    <p:sldId id="1522" r:id="rId32"/>
    <p:sldId id="281" r:id="rId33"/>
    <p:sldId id="1602" r:id="rId34"/>
    <p:sldId id="1540" r:id="rId35"/>
    <p:sldId id="1495" r:id="rId36"/>
    <p:sldId id="1579" r:id="rId37"/>
    <p:sldId id="1603" r:id="rId38"/>
    <p:sldId id="1545" r:id="rId39"/>
    <p:sldId id="1511" r:id="rId40"/>
    <p:sldId id="1584" r:id="rId41"/>
    <p:sldId id="1585" r:id="rId42"/>
    <p:sldId id="1586" r:id="rId43"/>
    <p:sldId id="1587" r:id="rId44"/>
    <p:sldId id="1588" r:id="rId45"/>
    <p:sldId id="1589" r:id="rId46"/>
    <p:sldId id="1590" r:id="rId47"/>
    <p:sldId id="1605" r:id="rId48"/>
    <p:sldId id="1563" r:id="rId49"/>
    <p:sldId id="1604" r:id="rId50"/>
    <p:sldId id="1591" r:id="rId51"/>
    <p:sldId id="1592" r:id="rId52"/>
    <p:sldId id="1593" r:id="rId53"/>
    <p:sldId id="1594" r:id="rId54"/>
    <p:sldId id="1595" r:id="rId55"/>
    <p:sldId id="1596" r:id="rId56"/>
    <p:sldId id="1597" r:id="rId57"/>
    <p:sldId id="159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84" autoAdjust="0"/>
  </p:normalViewPr>
  <p:slideViewPr>
    <p:cSldViewPr snapToGrid="0">
      <p:cViewPr varScale="1">
        <p:scale>
          <a:sx n="88" d="100"/>
          <a:sy n="88" d="100"/>
        </p:scale>
        <p:origin x="223" y="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618A7-A5BF-48C4-ABAD-49FB29DC1EF5}" type="doc">
      <dgm:prSet loTypeId="urn:microsoft.com/office/officeart/2005/8/layout/vList3#2" loCatId="picture" qsTypeId="urn:microsoft.com/office/officeart/2005/8/quickstyle/simple2" qsCatId="simple" csTypeId="urn:microsoft.com/office/officeart/2005/8/colors/accent0_1" csCatId="mainScheme" phldr="1"/>
      <dgm:spPr/>
    </dgm:pt>
    <dgm:pt modelId="{87089907-15A3-4F88-AB36-16B9C5189F0C}">
      <dgm:prSet phldrT="[Text]" custT="1"/>
      <dgm:spPr/>
      <dgm:t>
        <a:bodyPr/>
        <a:lstStyle/>
        <a:p>
          <a:r>
            <a:rPr lang="en-US" sz="3600" b="0"/>
            <a:t>Protecting yourself                       </a:t>
          </a:r>
        </a:p>
      </dgm:t>
    </dgm:pt>
    <dgm:pt modelId="{136185CC-469D-4CC0-BFB6-63DA275D7664}" type="parTrans" cxnId="{C5A4168F-FBEE-4D4B-8928-1EDD70DE69C5}">
      <dgm:prSet/>
      <dgm:spPr/>
      <dgm:t>
        <a:bodyPr/>
        <a:lstStyle/>
        <a:p>
          <a:endParaRPr lang="en-US"/>
        </a:p>
      </dgm:t>
    </dgm:pt>
    <dgm:pt modelId="{41B5D14C-492F-4891-A9E0-B73F1BB1484F}" type="sibTrans" cxnId="{C5A4168F-FBEE-4D4B-8928-1EDD70DE69C5}">
      <dgm:prSet/>
      <dgm:spPr/>
      <dgm:t>
        <a:bodyPr/>
        <a:lstStyle/>
        <a:p>
          <a:endParaRPr lang="en-US"/>
        </a:p>
      </dgm:t>
    </dgm:pt>
    <dgm:pt modelId="{4258337F-007C-446F-9CA3-A9E83DF9C024}">
      <dgm:prSet phldrT="[Text]" custT="1"/>
      <dgm:spPr/>
      <dgm:t>
        <a:bodyPr/>
        <a:lstStyle/>
        <a:p>
          <a:r>
            <a:rPr lang="en-US" sz="3600" b="0" dirty="0"/>
            <a:t>Protecting your family, community &amp; environment</a:t>
          </a:r>
        </a:p>
      </dgm:t>
    </dgm:pt>
    <dgm:pt modelId="{E008AB85-20B1-41BC-BB13-873DF96F9DFD}" type="sibTrans" cxnId="{70A0557B-5C40-497C-B33F-BC798C32CBF5}">
      <dgm:prSet/>
      <dgm:spPr/>
      <dgm:t>
        <a:bodyPr/>
        <a:lstStyle/>
        <a:p>
          <a:endParaRPr lang="en-US"/>
        </a:p>
      </dgm:t>
    </dgm:pt>
    <dgm:pt modelId="{7735610C-E366-4291-B937-C1A1296A0DAD}" type="parTrans" cxnId="{70A0557B-5C40-497C-B33F-BC798C32CBF5}">
      <dgm:prSet/>
      <dgm:spPr/>
      <dgm:t>
        <a:bodyPr/>
        <a:lstStyle/>
        <a:p>
          <a:endParaRPr lang="en-US"/>
        </a:p>
      </dgm:t>
    </dgm:pt>
    <dgm:pt modelId="{0FBCE746-975C-4F2C-A1DD-B86595BE076C}">
      <dgm:prSet phldrT="[Text]" custT="1"/>
      <dgm:spPr/>
      <dgm:t>
        <a:bodyPr/>
        <a:lstStyle/>
        <a:p>
          <a:r>
            <a:rPr lang="en-US" sz="3600" b="0" dirty="0"/>
            <a:t>Protecting your patients</a:t>
          </a:r>
        </a:p>
      </dgm:t>
    </dgm:pt>
    <dgm:pt modelId="{C78A942B-0ACA-4AB3-A74E-44DA01A2F0F2}" type="sibTrans" cxnId="{7A7DD3C3-906F-498A-953C-01D7EE8E9399}">
      <dgm:prSet/>
      <dgm:spPr/>
      <dgm:t>
        <a:bodyPr/>
        <a:lstStyle/>
        <a:p>
          <a:endParaRPr lang="en-US"/>
        </a:p>
      </dgm:t>
    </dgm:pt>
    <dgm:pt modelId="{67370F93-8B20-4E0A-8E4F-FA7DEA9985FE}" type="parTrans" cxnId="{7A7DD3C3-906F-498A-953C-01D7EE8E9399}">
      <dgm:prSet/>
      <dgm:spPr/>
      <dgm:t>
        <a:bodyPr/>
        <a:lstStyle/>
        <a:p>
          <a:endParaRPr lang="en-US"/>
        </a:p>
      </dgm:t>
    </dgm:pt>
    <dgm:pt modelId="{210CA00C-BBDD-47C0-B13C-91B202FE6590}" type="pres">
      <dgm:prSet presAssocID="{AEC618A7-A5BF-48C4-ABAD-49FB29DC1EF5}" presName="linearFlow" presStyleCnt="0">
        <dgm:presLayoutVars>
          <dgm:dir/>
          <dgm:resizeHandles val="exact"/>
        </dgm:presLayoutVars>
      </dgm:prSet>
      <dgm:spPr/>
    </dgm:pt>
    <dgm:pt modelId="{A3093074-9A5B-4BE6-B1D2-B39BA070B7EE}" type="pres">
      <dgm:prSet presAssocID="{87089907-15A3-4F88-AB36-16B9C5189F0C}" presName="composite" presStyleCnt="0"/>
      <dgm:spPr/>
    </dgm:pt>
    <dgm:pt modelId="{D079DF44-C7F4-4106-8E37-2EFBE5D7A03F}" type="pres">
      <dgm:prSet presAssocID="{87089907-15A3-4F88-AB36-16B9C5189F0C}" presName="imgShp"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FDD833EF-6F8A-476A-A54B-6800A19C256C}" type="pres">
      <dgm:prSet presAssocID="{87089907-15A3-4F88-AB36-16B9C5189F0C}" presName="txShp" presStyleLbl="node1" presStyleIdx="0" presStyleCnt="3" custLinFactNeighborX="691" custLinFactNeighborY="-69">
        <dgm:presLayoutVars>
          <dgm:bulletEnabled val="1"/>
        </dgm:presLayoutVars>
      </dgm:prSet>
      <dgm:spPr/>
    </dgm:pt>
    <dgm:pt modelId="{96239AB5-9E4F-4730-B1C2-CA2E013DB837}" type="pres">
      <dgm:prSet presAssocID="{41B5D14C-492F-4891-A9E0-B73F1BB1484F}" presName="spacing" presStyleCnt="0"/>
      <dgm:spPr/>
    </dgm:pt>
    <dgm:pt modelId="{8D6649E2-A448-470A-94C1-8C096B34F2FD}" type="pres">
      <dgm:prSet presAssocID="{4258337F-007C-446F-9CA3-A9E83DF9C024}" presName="composite" presStyleCnt="0"/>
      <dgm:spPr/>
    </dgm:pt>
    <dgm:pt modelId="{E45A1FE0-4459-477E-AE70-917AE5EF85BA}" type="pres">
      <dgm:prSet presAssocID="{4258337F-007C-446F-9CA3-A9E83DF9C024}" presName="imgShp" presStyleLbl="fgImgPlace1" presStyleIdx="1" presStyleCnt="3" custLinFactY="8208" custLinFactNeighborX="1405" custLinFactNeighborY="100000"/>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772DF848-F876-4E65-A2BD-C09A6BFFAE5F}" type="pres">
      <dgm:prSet presAssocID="{4258337F-007C-446F-9CA3-A9E83DF9C024}" presName="txShp" presStyleLbl="node1" presStyleIdx="1" presStyleCnt="3" custLinFactY="8208" custLinFactNeighborX="369" custLinFactNeighborY="100000">
        <dgm:presLayoutVars>
          <dgm:bulletEnabled val="1"/>
        </dgm:presLayoutVars>
      </dgm:prSet>
      <dgm:spPr/>
    </dgm:pt>
    <dgm:pt modelId="{B9AE875A-DB17-44D7-B057-F4A3546B1B64}" type="pres">
      <dgm:prSet presAssocID="{E008AB85-20B1-41BC-BB13-873DF96F9DFD}" presName="spacing" presStyleCnt="0"/>
      <dgm:spPr/>
    </dgm:pt>
    <dgm:pt modelId="{29F145AB-9903-4D57-AA3C-24188B02EFCB}" type="pres">
      <dgm:prSet presAssocID="{0FBCE746-975C-4F2C-A1DD-B86595BE076C}" presName="composite" presStyleCnt="0"/>
      <dgm:spPr/>
    </dgm:pt>
    <dgm:pt modelId="{4CB1AFCE-2253-4C2A-B958-1ABC178F491C}" type="pres">
      <dgm:prSet presAssocID="{0FBCE746-975C-4F2C-A1DD-B86595BE076C}" presName="imgShp" presStyleLbl="fgImgPlace1" presStyleIdx="2" presStyleCnt="3" custLinFactY="-39332" custLinFactNeighborX="896" custLinFactNeighborY="-100000"/>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9203B30-FA18-44D7-86FB-20BD61E8BD7A}" type="pres">
      <dgm:prSet presAssocID="{0FBCE746-975C-4F2C-A1DD-B86595BE076C}" presName="txShp" presStyleLbl="node1" presStyleIdx="2" presStyleCnt="3" custLinFactY="-39332" custLinFactNeighborX="234" custLinFactNeighborY="-100000">
        <dgm:presLayoutVars>
          <dgm:bulletEnabled val="1"/>
        </dgm:presLayoutVars>
      </dgm:prSet>
      <dgm:spPr/>
    </dgm:pt>
  </dgm:ptLst>
  <dgm:cxnLst>
    <dgm:cxn modelId="{1954C127-1331-584B-8642-F4A3D810A73D}" type="presOf" srcId="{4258337F-007C-446F-9CA3-A9E83DF9C024}" destId="{772DF848-F876-4E65-A2BD-C09A6BFFAE5F}" srcOrd="0" destOrd="0" presId="urn:microsoft.com/office/officeart/2005/8/layout/vList3#2"/>
    <dgm:cxn modelId="{8846665B-A36E-E94D-816C-12E518CBED6B}" type="presOf" srcId="{87089907-15A3-4F88-AB36-16B9C5189F0C}" destId="{FDD833EF-6F8A-476A-A54B-6800A19C256C}" srcOrd="0" destOrd="0" presId="urn:microsoft.com/office/officeart/2005/8/layout/vList3#2"/>
    <dgm:cxn modelId="{70A0557B-5C40-497C-B33F-BC798C32CBF5}" srcId="{AEC618A7-A5BF-48C4-ABAD-49FB29DC1EF5}" destId="{4258337F-007C-446F-9CA3-A9E83DF9C024}" srcOrd="1" destOrd="0" parTransId="{7735610C-E366-4291-B937-C1A1296A0DAD}" sibTransId="{E008AB85-20B1-41BC-BB13-873DF96F9DFD}"/>
    <dgm:cxn modelId="{9CBA9389-E347-954A-B00D-5B992C94A4E5}" type="presOf" srcId="{0FBCE746-975C-4F2C-A1DD-B86595BE076C}" destId="{09203B30-FA18-44D7-86FB-20BD61E8BD7A}" srcOrd="0" destOrd="0" presId="urn:microsoft.com/office/officeart/2005/8/layout/vList3#2"/>
    <dgm:cxn modelId="{C5A4168F-FBEE-4D4B-8928-1EDD70DE69C5}" srcId="{AEC618A7-A5BF-48C4-ABAD-49FB29DC1EF5}" destId="{87089907-15A3-4F88-AB36-16B9C5189F0C}" srcOrd="0" destOrd="0" parTransId="{136185CC-469D-4CC0-BFB6-63DA275D7664}" sibTransId="{41B5D14C-492F-4891-A9E0-B73F1BB1484F}"/>
    <dgm:cxn modelId="{A8BA67B1-9A87-0E4F-A973-7F847E14077B}" type="presOf" srcId="{AEC618A7-A5BF-48C4-ABAD-49FB29DC1EF5}" destId="{210CA00C-BBDD-47C0-B13C-91B202FE6590}" srcOrd="0" destOrd="0" presId="urn:microsoft.com/office/officeart/2005/8/layout/vList3#2"/>
    <dgm:cxn modelId="{7A7DD3C3-906F-498A-953C-01D7EE8E9399}" srcId="{AEC618A7-A5BF-48C4-ABAD-49FB29DC1EF5}" destId="{0FBCE746-975C-4F2C-A1DD-B86595BE076C}" srcOrd="2" destOrd="0" parTransId="{67370F93-8B20-4E0A-8E4F-FA7DEA9985FE}" sibTransId="{C78A942B-0ACA-4AB3-A74E-44DA01A2F0F2}"/>
    <dgm:cxn modelId="{326E919D-CB80-2D49-9A12-02BA50AFC8AA}" type="presParOf" srcId="{210CA00C-BBDD-47C0-B13C-91B202FE6590}" destId="{A3093074-9A5B-4BE6-B1D2-B39BA070B7EE}" srcOrd="0" destOrd="0" presId="urn:microsoft.com/office/officeart/2005/8/layout/vList3#2"/>
    <dgm:cxn modelId="{643E74B2-D82E-6944-B1B6-A824C799B4E2}" type="presParOf" srcId="{A3093074-9A5B-4BE6-B1D2-B39BA070B7EE}" destId="{D079DF44-C7F4-4106-8E37-2EFBE5D7A03F}" srcOrd="0" destOrd="0" presId="urn:microsoft.com/office/officeart/2005/8/layout/vList3#2"/>
    <dgm:cxn modelId="{55B916B1-26DB-D84F-9247-A06AEF70095A}" type="presParOf" srcId="{A3093074-9A5B-4BE6-B1D2-B39BA070B7EE}" destId="{FDD833EF-6F8A-476A-A54B-6800A19C256C}" srcOrd="1" destOrd="0" presId="urn:microsoft.com/office/officeart/2005/8/layout/vList3#2"/>
    <dgm:cxn modelId="{1373350C-3E44-D44B-98AB-7640C2468ABD}" type="presParOf" srcId="{210CA00C-BBDD-47C0-B13C-91B202FE6590}" destId="{96239AB5-9E4F-4730-B1C2-CA2E013DB837}" srcOrd="1" destOrd="0" presId="urn:microsoft.com/office/officeart/2005/8/layout/vList3#2"/>
    <dgm:cxn modelId="{9C8E5820-14F1-8F4D-881A-5FC5ABB24772}" type="presParOf" srcId="{210CA00C-BBDD-47C0-B13C-91B202FE6590}" destId="{8D6649E2-A448-470A-94C1-8C096B34F2FD}" srcOrd="2" destOrd="0" presId="urn:microsoft.com/office/officeart/2005/8/layout/vList3#2"/>
    <dgm:cxn modelId="{9C16F9F2-E630-6347-8348-69CC186EAB52}" type="presParOf" srcId="{8D6649E2-A448-470A-94C1-8C096B34F2FD}" destId="{E45A1FE0-4459-477E-AE70-917AE5EF85BA}" srcOrd="0" destOrd="0" presId="urn:microsoft.com/office/officeart/2005/8/layout/vList3#2"/>
    <dgm:cxn modelId="{F873FF85-718D-2748-9715-E01964E70946}" type="presParOf" srcId="{8D6649E2-A448-470A-94C1-8C096B34F2FD}" destId="{772DF848-F876-4E65-A2BD-C09A6BFFAE5F}" srcOrd="1" destOrd="0" presId="urn:microsoft.com/office/officeart/2005/8/layout/vList3#2"/>
    <dgm:cxn modelId="{A6254400-9B73-8144-9F41-F61B9BB3890E}" type="presParOf" srcId="{210CA00C-BBDD-47C0-B13C-91B202FE6590}" destId="{B9AE875A-DB17-44D7-B057-F4A3546B1B64}" srcOrd="3" destOrd="0" presId="urn:microsoft.com/office/officeart/2005/8/layout/vList3#2"/>
    <dgm:cxn modelId="{00E22632-6C34-3245-B0CF-EB5694472FEE}" type="presParOf" srcId="{210CA00C-BBDD-47C0-B13C-91B202FE6590}" destId="{29F145AB-9903-4D57-AA3C-24188B02EFCB}" srcOrd="4" destOrd="0" presId="urn:microsoft.com/office/officeart/2005/8/layout/vList3#2"/>
    <dgm:cxn modelId="{B6DC1E10-0726-2C49-A6A6-B35991578F39}" type="presParOf" srcId="{29F145AB-9903-4D57-AA3C-24188B02EFCB}" destId="{4CB1AFCE-2253-4C2A-B958-1ABC178F491C}" srcOrd="0" destOrd="0" presId="urn:microsoft.com/office/officeart/2005/8/layout/vList3#2"/>
    <dgm:cxn modelId="{D92AD405-0197-C847-9198-92AEA1B444B5}" type="presParOf" srcId="{29F145AB-9903-4D57-AA3C-24188B02EFCB}" destId="{09203B30-FA18-44D7-86FB-20BD61E8BD7A}"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833EF-6F8A-476A-A54B-6800A19C256C}">
      <dsp:nvSpPr>
        <dsp:cNvPr id="0" name=""/>
        <dsp:cNvSpPr/>
      </dsp:nvSpPr>
      <dsp:spPr>
        <a:xfrm rot="10800000">
          <a:off x="1676410" y="0"/>
          <a:ext cx="5168646" cy="1355274"/>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97638"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b="0" kern="1200"/>
            <a:t>Protecting yourself                       </a:t>
          </a:r>
        </a:p>
      </dsp:txBody>
      <dsp:txXfrm rot="10800000">
        <a:off x="2015228" y="0"/>
        <a:ext cx="4829828" cy="1355274"/>
      </dsp:txXfrm>
    </dsp:sp>
    <dsp:sp modelId="{D079DF44-C7F4-4106-8E37-2EFBE5D7A03F}">
      <dsp:nvSpPr>
        <dsp:cNvPr id="0" name=""/>
        <dsp:cNvSpPr/>
      </dsp:nvSpPr>
      <dsp:spPr>
        <a:xfrm>
          <a:off x="963058" y="929"/>
          <a:ext cx="1355274" cy="1355274"/>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72DF848-F876-4E65-A2BD-C09A6BFFAE5F}">
      <dsp:nvSpPr>
        <dsp:cNvPr id="0" name=""/>
        <dsp:cNvSpPr/>
      </dsp:nvSpPr>
      <dsp:spPr>
        <a:xfrm rot="10800000">
          <a:off x="1659767" y="3227278"/>
          <a:ext cx="5168646" cy="1355274"/>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97638"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Protecting your family, community &amp; environment</a:t>
          </a:r>
        </a:p>
      </dsp:txBody>
      <dsp:txXfrm rot="10800000">
        <a:off x="1998585" y="3227278"/>
        <a:ext cx="4829828" cy="1355274"/>
      </dsp:txXfrm>
    </dsp:sp>
    <dsp:sp modelId="{E45A1FE0-4459-477E-AE70-917AE5EF85BA}">
      <dsp:nvSpPr>
        <dsp:cNvPr id="0" name=""/>
        <dsp:cNvSpPr/>
      </dsp:nvSpPr>
      <dsp:spPr>
        <a:xfrm>
          <a:off x="982100" y="3227278"/>
          <a:ext cx="1355274" cy="1355274"/>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9203B30-FA18-44D7-86FB-20BD61E8BD7A}">
      <dsp:nvSpPr>
        <dsp:cNvPr id="0" name=""/>
        <dsp:cNvSpPr/>
      </dsp:nvSpPr>
      <dsp:spPr>
        <a:xfrm rot="10800000">
          <a:off x="1652790" y="1632265"/>
          <a:ext cx="5168646" cy="1355274"/>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97638"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Protecting your patients</a:t>
          </a:r>
        </a:p>
      </dsp:txBody>
      <dsp:txXfrm rot="10800000">
        <a:off x="1991608" y="1632265"/>
        <a:ext cx="4829828" cy="1355274"/>
      </dsp:txXfrm>
    </dsp:sp>
    <dsp:sp modelId="{4CB1AFCE-2253-4C2A-B958-1ABC178F491C}">
      <dsp:nvSpPr>
        <dsp:cNvPr id="0" name=""/>
        <dsp:cNvSpPr/>
      </dsp:nvSpPr>
      <dsp:spPr>
        <a:xfrm>
          <a:off x="975201" y="1632265"/>
          <a:ext cx="1355274" cy="1355274"/>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53127-9B21-41B6-B0DC-C865EDDF91A5}" type="datetimeFigureOut">
              <a:rPr lang="en-IN" smtClean="0"/>
              <a:t>05-03-2020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63B0A-A191-40D2-9734-7DCBF942351E}" type="slidenum">
              <a:rPr lang="en-IN" smtClean="0"/>
              <a:t>‹#›</a:t>
            </a:fld>
            <a:endParaRPr lang="en-IN"/>
          </a:p>
        </p:txBody>
      </p:sp>
    </p:spTree>
    <p:extLst>
      <p:ext uri="{BB962C8B-B14F-4D97-AF65-F5344CB8AC3E}">
        <p14:creationId xmlns:p14="http://schemas.microsoft.com/office/powerpoint/2010/main" val="342073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ho.int/infection-prevention/tools/hand-hygiene/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ho.int/infection-prevention/tools/hand-hygiene/e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applications.emro.who.int/docs/EMROPub_2018_EN_16794.pdf?ua=1&amp;ua=1"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ho.int/infection-prevention/tools/hand-hygiene/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Infection prevention and control (IPC) is a scientific approach and practical solution designed to prevent harm caused by infection to patients and health workers. It is grounded in infectious diseases, epidemiology, social science and health system strengthening. IPC occupies a unique position in the field of patient safety and quality universal health coverage since it is relevant to health workers and patients at every single health-care encounter. </a:t>
            </a:r>
            <a:br>
              <a:rPr lang="en-CA" dirty="0"/>
            </a:br>
            <a:br>
              <a:rPr lang="en-CA" dirty="0"/>
            </a:br>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2</a:t>
            </a:fld>
            <a:endParaRPr lang="en-US" dirty="0"/>
          </a:p>
        </p:txBody>
      </p:sp>
    </p:spTree>
    <p:extLst>
      <p:ext uri="{BB962C8B-B14F-4D97-AF65-F5344CB8AC3E}">
        <p14:creationId xmlns:p14="http://schemas.microsoft.com/office/powerpoint/2010/main" val="330149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kern="1200" dirty="0">
                <a:solidFill>
                  <a:schemeClr val="tx1"/>
                </a:solidFill>
                <a:effectLst/>
                <a:latin typeface="+mn-lt"/>
                <a:ea typeface="+mn-ea"/>
                <a:cs typeface="+mn-cs"/>
              </a:rPr>
              <a:t>Hand hygiene link: </a:t>
            </a:r>
            <a:r>
              <a:rPr lang="en-US" sz="1200" u="sng" kern="1200" dirty="0">
                <a:solidFill>
                  <a:schemeClr val="tx1"/>
                </a:solidFill>
                <a:effectLst/>
                <a:latin typeface="+mn-lt"/>
                <a:ea typeface="+mn-ea"/>
                <a:cs typeface="+mn-cs"/>
                <a:hlinkClick r:id="rId3"/>
              </a:rPr>
              <a:t>https://www.who.int/infection-prevention/tools/hand-hygiene/en/</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6BFF8CA-F518-EC40-BF1B-9782939603F9}" type="slidenum">
              <a:rPr lang="en-US" smtClean="0"/>
              <a:t>16</a:t>
            </a:fld>
            <a:endParaRPr lang="en-US"/>
          </a:p>
        </p:txBody>
      </p:sp>
    </p:spTree>
    <p:extLst>
      <p:ext uri="{BB962C8B-B14F-4D97-AF65-F5344CB8AC3E}">
        <p14:creationId xmlns:p14="http://schemas.microsoft.com/office/powerpoint/2010/main" val="2571563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kern="1200" dirty="0">
                <a:solidFill>
                  <a:schemeClr val="tx1"/>
                </a:solidFill>
                <a:effectLst/>
                <a:latin typeface="+mn-lt"/>
                <a:ea typeface="+mn-ea"/>
                <a:cs typeface="+mn-cs"/>
              </a:rPr>
              <a:t>Hand hygiene link: </a:t>
            </a:r>
            <a:r>
              <a:rPr lang="en-US" sz="1200" u="sng" kern="1200" dirty="0">
                <a:solidFill>
                  <a:schemeClr val="tx1"/>
                </a:solidFill>
                <a:effectLst/>
                <a:latin typeface="+mn-lt"/>
                <a:ea typeface="+mn-ea"/>
                <a:cs typeface="+mn-cs"/>
                <a:hlinkClick r:id="rId3"/>
              </a:rPr>
              <a:t>https://www.who.int/infection-prevention/tools/hand-hygiene/en/</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6BFF8CA-F518-EC40-BF1B-9782939603F9}" type="slidenum">
              <a:rPr lang="en-US" smtClean="0"/>
              <a:t>17</a:t>
            </a:fld>
            <a:endParaRPr lang="en-US"/>
          </a:p>
        </p:txBody>
      </p:sp>
    </p:spTree>
    <p:extLst>
      <p:ext uri="{BB962C8B-B14F-4D97-AF65-F5344CB8AC3E}">
        <p14:creationId xmlns:p14="http://schemas.microsoft.com/office/powerpoint/2010/main" val="1683702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Some basic measures we can all do  ourselves and encourage our patients and family or community members to do are:</a:t>
            </a:r>
          </a:p>
          <a:p>
            <a:pPr marL="285750" indent="-285750">
              <a:buFont typeface="Arial" panose="020B0604020202020204" pitchFamily="34" charset="0"/>
              <a:buChar char="•"/>
            </a:pPr>
            <a:r>
              <a:rPr lang="en-CA" sz="1600" dirty="0"/>
              <a:t>Turn your head away from others when coughing/sneezing</a:t>
            </a:r>
          </a:p>
          <a:p>
            <a:pPr marL="285750" indent="-285750">
              <a:buFont typeface="Arial" panose="020B0604020202020204" pitchFamily="34" charset="0"/>
              <a:buChar char="•"/>
            </a:pPr>
            <a:r>
              <a:rPr lang="en-CA" sz="1600" dirty="0"/>
              <a:t>Cover your nose/mouth with a tissue-and then immediately dispose of it n the garbage/trash</a:t>
            </a:r>
          </a:p>
          <a:p>
            <a:pPr marL="285750" indent="-285750">
              <a:buFont typeface="Arial" panose="020B0604020202020204" pitchFamily="34" charset="0"/>
              <a:buChar char="•"/>
            </a:pPr>
            <a:r>
              <a:rPr lang="en-CA" sz="1600" dirty="0"/>
              <a:t>If there is no tissue available, cough into your sleeve –not your hands! </a:t>
            </a:r>
          </a:p>
          <a:p>
            <a:pPr marL="285750" indent="-285750">
              <a:buFont typeface="Arial" panose="020B0604020202020204" pitchFamily="34" charset="0"/>
              <a:buChar char="•"/>
            </a:pPr>
            <a:r>
              <a:rPr lang="en-CA" sz="1600" dirty="0"/>
              <a:t>Always clean your hands with soap and water or alcohol hand sanitizer after coughing, sneezing or blowing your nose.</a:t>
            </a:r>
          </a:p>
          <a:p>
            <a:pPr marL="285750" indent="-285750">
              <a:buFont typeface="Arial" panose="020B0604020202020204" pitchFamily="34" charset="0"/>
              <a:buChar char="•"/>
            </a:pPr>
            <a:endParaRPr lang="en-CA" sz="1600" dirty="0"/>
          </a:p>
          <a:p>
            <a:endParaRPr lang="en-CA" sz="1600" dirty="0"/>
          </a:p>
        </p:txBody>
      </p:sp>
      <p:sp>
        <p:nvSpPr>
          <p:cNvPr id="4" name="Slide Number Placeholder 3"/>
          <p:cNvSpPr>
            <a:spLocks noGrp="1"/>
          </p:cNvSpPr>
          <p:nvPr>
            <p:ph type="sldNum" sz="quarter" idx="5"/>
          </p:nvPr>
        </p:nvSpPr>
        <p:spPr/>
        <p:txBody>
          <a:bodyPr/>
          <a:lstStyle/>
          <a:p>
            <a:fld id="{907DFC79-30DA-484F-85C8-36E3971802A1}" type="slidenum">
              <a:rPr lang="en-US" smtClean="0"/>
              <a:t>18</a:t>
            </a:fld>
            <a:endParaRPr lang="en-US" dirty="0"/>
          </a:p>
        </p:txBody>
      </p:sp>
    </p:spTree>
    <p:extLst>
      <p:ext uri="{BB962C8B-B14F-4D97-AF65-F5344CB8AC3E}">
        <p14:creationId xmlns:p14="http://schemas.microsoft.com/office/powerpoint/2010/main" val="422843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are some additional steps we can take in the health care setting to protect our patients and ourselves.  These include :</a:t>
            </a:r>
          </a:p>
          <a:p>
            <a:r>
              <a:rPr lang="en-US" sz="1600" dirty="0"/>
              <a:t>Encouraging our patients to clean their hands if they re coughing/sneezing</a:t>
            </a:r>
          </a:p>
          <a:p>
            <a:endParaRPr lang="en-US" sz="1600" dirty="0"/>
          </a:p>
          <a:p>
            <a:r>
              <a:rPr lang="en-US" sz="1600" dirty="0"/>
              <a:t>Provide a mask for a patients who has respiratory symptoms and  patients who have a fever and a cough or sneezing should be kept at least 1m  or more away from other patients. </a:t>
            </a:r>
          </a:p>
          <a:p>
            <a:r>
              <a:rPr lang="en-US" sz="1600" dirty="0"/>
              <a:t>Can you think if this is possible in your health care setting( are beds &gt;1m apart? What about in the waiting room of a hospital emergency room or a health clinic? Where do you put patients who have a fever and are coughing?</a:t>
            </a:r>
          </a:p>
          <a:p>
            <a:endParaRPr lang="en-US" sz="1600" dirty="0"/>
          </a:p>
          <a:p>
            <a:r>
              <a:rPr lang="en-US" sz="1600" dirty="0"/>
              <a:t> Consider having tissues and masks available for patients in patient care areas. Finally, we an post signs reminding patients  to cover their coughs and wash their hands.</a:t>
            </a:r>
          </a:p>
        </p:txBody>
      </p:sp>
      <p:sp>
        <p:nvSpPr>
          <p:cNvPr id="4" name="Slide Number Placeholder 3"/>
          <p:cNvSpPr>
            <a:spLocks noGrp="1"/>
          </p:cNvSpPr>
          <p:nvPr>
            <p:ph type="sldNum" sz="quarter" idx="10"/>
          </p:nvPr>
        </p:nvSpPr>
        <p:spPr/>
        <p:txBody>
          <a:bodyPr/>
          <a:lstStyle/>
          <a:p>
            <a:fld id="{4067B1E6-5A23-417C-8B91-C560116EA642}" type="slidenum">
              <a:rPr lang="en-US" smtClean="0"/>
              <a:t>19</a:t>
            </a:fld>
            <a:endParaRPr lang="en-US"/>
          </a:p>
        </p:txBody>
      </p:sp>
    </p:spTree>
    <p:extLst>
      <p:ext uri="{BB962C8B-B14F-4D97-AF65-F5344CB8AC3E}">
        <p14:creationId xmlns:p14="http://schemas.microsoft.com/office/powerpoint/2010/main" val="1648229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Source:</a:t>
            </a:r>
            <a:r>
              <a:rPr lang="en-US" dirty="0"/>
              <a:t> </a:t>
            </a:r>
            <a:r>
              <a:rPr lang="en-US" sz="1200" dirty="0"/>
              <a:t>WHO2015  Liberia Safe &amp; Quality Health Services Package</a:t>
            </a:r>
          </a:p>
          <a:p>
            <a:endParaRPr lang="en-CA" dirty="0"/>
          </a:p>
          <a:p>
            <a:r>
              <a:rPr lang="en-CA" dirty="0"/>
              <a:t>These are some examples of the different types of PPE. </a:t>
            </a:r>
          </a:p>
          <a:p>
            <a:r>
              <a:rPr lang="en-CA" dirty="0"/>
              <a:t>( review the slide)</a:t>
            </a:r>
          </a:p>
          <a:p>
            <a:endParaRPr lang="en-CA" dirty="0"/>
          </a:p>
          <a:p>
            <a:endParaRPr lang="en-CA" dirty="0"/>
          </a:p>
          <a:p>
            <a:endParaRPr lang="en-CA" dirty="0"/>
          </a:p>
          <a:p>
            <a:r>
              <a:rPr lang="en-CA" b="1" dirty="0"/>
              <a:t>*NOTE-this is an opportunity to highlight the products available in your facility- If you have some samples bring them with you </a:t>
            </a:r>
          </a:p>
          <a:p>
            <a:endParaRPr lang="en-CA" dirty="0"/>
          </a:p>
        </p:txBody>
      </p:sp>
      <p:sp>
        <p:nvSpPr>
          <p:cNvPr id="4" name="Slide Number Placeholder 3"/>
          <p:cNvSpPr>
            <a:spLocks noGrp="1"/>
          </p:cNvSpPr>
          <p:nvPr>
            <p:ph type="sldNum" sz="quarter" idx="5"/>
          </p:nvPr>
        </p:nvSpPr>
        <p:spPr/>
        <p:txBody>
          <a:bodyPr/>
          <a:lstStyle/>
          <a:p>
            <a:fld id="{907DFC79-30DA-484F-85C8-36E3971802A1}" type="slidenum">
              <a:rPr lang="en-US" smtClean="0"/>
              <a:t>20</a:t>
            </a:fld>
            <a:endParaRPr lang="en-US"/>
          </a:p>
        </p:txBody>
      </p:sp>
    </p:spTree>
    <p:extLst>
      <p:ext uri="{BB962C8B-B14F-4D97-AF65-F5344CB8AC3E}">
        <p14:creationId xmlns:p14="http://schemas.microsoft.com/office/powerpoint/2010/main" val="3851072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In health care risk assessment is  also a</a:t>
            </a:r>
            <a:r>
              <a:rPr lang="en-CA" sz="1400" kern="1200" dirty="0">
                <a:solidFill>
                  <a:schemeClr val="tx1"/>
                </a:solidFill>
                <a:effectLst/>
                <a:latin typeface="+mn-lt"/>
                <a:ea typeface="+mn-ea"/>
                <a:cs typeface="+mn-cs"/>
              </a:rPr>
              <a:t>n evaluation of the interaction that is about to take place between the health care worker, the patient and the patient environment to assess and analyze the potential for exposure to to blood, body fluids ,respiratory droplets and /or open skin.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The health care worker should perform  a risk assessment for each interaction with a patient and select the required PPE.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mn-lt"/>
                <a:ea typeface="+mn-ea"/>
                <a:cs typeface="+mn-cs"/>
              </a:rPr>
              <a:t> This needs to be  part of the patient care routine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907DFC79-30DA-484F-85C8-36E3971802A1}" type="slidenum">
              <a:rPr lang="en-US" smtClean="0"/>
              <a:t>21</a:t>
            </a:fld>
            <a:endParaRPr lang="en-US"/>
          </a:p>
        </p:txBody>
      </p:sp>
    </p:spTree>
    <p:extLst>
      <p:ext uri="{BB962C8B-B14F-4D97-AF65-F5344CB8AC3E}">
        <p14:creationId xmlns:p14="http://schemas.microsoft.com/office/powerpoint/2010/main" val="2643085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There are a few important principles that need to be followed when using PPE.  </a:t>
            </a:r>
          </a:p>
          <a:p>
            <a:r>
              <a:rPr lang="en-CA" sz="1400" dirty="0"/>
              <a:t>PPE should be available where an when it is needed. If you have to go to anther place to get your PPE ,chances are you won wear it when needed. So it is very important that management and supervisors ensure PPE is always available. </a:t>
            </a:r>
          </a:p>
          <a:p>
            <a:r>
              <a:rPr lang="en-CA" sz="1400" dirty="0"/>
              <a:t>If you  cant find the PPE you need, you need to inform your supervisor or manager. </a:t>
            </a:r>
          </a:p>
          <a:p>
            <a:endParaRPr lang="en-CA" sz="1400" dirty="0"/>
          </a:p>
          <a:p>
            <a:r>
              <a:rPr lang="en-CA" sz="1400" dirty="0"/>
              <a:t> PPE should fit –it needs to be the correct size in order to provide adequate protection. For example, gloves that are too small may tear, gloves that are too big may  allow body fluids to get inside or make tasks difficult to perform.</a:t>
            </a:r>
          </a:p>
          <a:p>
            <a:r>
              <a:rPr lang="en-CA" sz="1400" dirty="0"/>
              <a:t> Always perform a risk assessment before selecting your PPE. WE will talk more about this.</a:t>
            </a:r>
          </a:p>
          <a:p>
            <a:r>
              <a:rPr lang="en-CA" sz="1400" dirty="0"/>
              <a:t> </a:t>
            </a:r>
          </a:p>
          <a:p>
            <a:r>
              <a:rPr lang="en-CA" sz="1400" dirty="0"/>
              <a:t>Always put on PPE before contact with the patient or the task you are going to do and remove it immediately after you are finished.    </a:t>
            </a:r>
          </a:p>
          <a:p>
            <a:r>
              <a:rPr lang="en-CA" sz="1400" dirty="0"/>
              <a:t>Remove PPE as soon as you are finished the care or task and before leaving the  patient area.( do not walk to another area or patient bed  in your PPE! )</a:t>
            </a:r>
          </a:p>
          <a:p>
            <a:endParaRPr lang="en-CA" sz="1400" dirty="0"/>
          </a:p>
          <a:p>
            <a:r>
              <a:rPr lang="en-CA" sz="1400" dirty="0"/>
              <a:t>Disposable PPE must never be reused. Reusable PPE must be cleaned and disinfected between each use</a:t>
            </a:r>
          </a:p>
          <a:p>
            <a:endParaRPr lang="en-CA" sz="1400" dirty="0"/>
          </a:p>
        </p:txBody>
      </p:sp>
      <p:sp>
        <p:nvSpPr>
          <p:cNvPr id="4" name="Slide Number Placeholder 3"/>
          <p:cNvSpPr>
            <a:spLocks noGrp="1"/>
          </p:cNvSpPr>
          <p:nvPr>
            <p:ph type="sldNum" sz="quarter" idx="5"/>
          </p:nvPr>
        </p:nvSpPr>
        <p:spPr/>
        <p:txBody>
          <a:bodyPr/>
          <a:lstStyle/>
          <a:p>
            <a:fld id="{907DFC79-30DA-484F-85C8-36E3971802A1}" type="slidenum">
              <a:rPr lang="en-US" smtClean="0"/>
              <a:t>23</a:t>
            </a:fld>
            <a:endParaRPr lang="en-US"/>
          </a:p>
        </p:txBody>
      </p:sp>
    </p:spTree>
    <p:extLst>
      <p:ext uri="{BB962C8B-B14F-4D97-AF65-F5344CB8AC3E}">
        <p14:creationId xmlns:p14="http://schemas.microsoft.com/office/powerpoint/2010/main" val="1441056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few more points to remember.  Always remove PPE carefully so  you don’t contaminate yourself. WE will practice this later. </a:t>
            </a:r>
          </a:p>
          <a:p>
            <a:endParaRPr lang="en-CA" dirty="0"/>
          </a:p>
          <a:p>
            <a:r>
              <a:rPr lang="en-CA" dirty="0"/>
              <a:t>If you PPE becomes damaged or contaminated , stop what you are doing and change it immediately</a:t>
            </a:r>
          </a:p>
          <a:p>
            <a:endParaRPr lang="en-CA" dirty="0"/>
          </a:p>
          <a:p>
            <a:r>
              <a:rPr lang="en-CA" dirty="0"/>
              <a:t> If the PPE is disposable- never reuse it. Discard it appropriately.</a:t>
            </a:r>
          </a:p>
        </p:txBody>
      </p:sp>
      <p:sp>
        <p:nvSpPr>
          <p:cNvPr id="4" name="Slide Number Placeholder 3"/>
          <p:cNvSpPr>
            <a:spLocks noGrp="1"/>
          </p:cNvSpPr>
          <p:nvPr>
            <p:ph type="sldNum" sz="quarter" idx="5"/>
          </p:nvPr>
        </p:nvSpPr>
        <p:spPr/>
        <p:txBody>
          <a:bodyPr/>
          <a:lstStyle/>
          <a:p>
            <a:fld id="{907DFC79-30DA-484F-85C8-36E3971802A1}" type="slidenum">
              <a:rPr lang="en-US" smtClean="0"/>
              <a:t>24</a:t>
            </a:fld>
            <a:endParaRPr lang="en-US"/>
          </a:p>
        </p:txBody>
      </p:sp>
    </p:spTree>
    <p:extLst>
      <p:ext uri="{BB962C8B-B14F-4D97-AF65-F5344CB8AC3E}">
        <p14:creationId xmlns:p14="http://schemas.microsoft.com/office/powerpoint/2010/main" val="2863216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There are 7 steps to  giving a safe injection. It is important that anyone giving injections follow these steps, to protect your patient and yourself</a:t>
            </a:r>
          </a:p>
          <a:p>
            <a:endParaRPr lang="en-CA" dirty="0"/>
          </a:p>
        </p:txBody>
      </p:sp>
      <p:sp>
        <p:nvSpPr>
          <p:cNvPr id="4" name="Slide Number Placeholder 3"/>
          <p:cNvSpPr>
            <a:spLocks noGrp="1"/>
          </p:cNvSpPr>
          <p:nvPr>
            <p:ph type="sldNum" sz="quarter" idx="5"/>
          </p:nvPr>
        </p:nvSpPr>
        <p:spPr/>
        <p:txBody>
          <a:bodyPr/>
          <a:lstStyle/>
          <a:p>
            <a:fld id="{907DFC79-30DA-484F-85C8-36E3971802A1}" type="slidenum">
              <a:rPr lang="en-US" smtClean="0"/>
              <a:t>25</a:t>
            </a:fld>
            <a:endParaRPr lang="en-US"/>
          </a:p>
        </p:txBody>
      </p:sp>
    </p:spTree>
    <p:extLst>
      <p:ext uri="{BB962C8B-B14F-4D97-AF65-F5344CB8AC3E}">
        <p14:creationId xmlns:p14="http://schemas.microsoft.com/office/powerpoint/2010/main" val="518617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6D63B0A-A191-40D2-9734-7DCBF942351E}" type="slidenum">
              <a:rPr lang="en-IN" smtClean="0"/>
              <a:t>29</a:t>
            </a:fld>
            <a:endParaRPr lang="en-IN"/>
          </a:p>
        </p:txBody>
      </p:sp>
    </p:spTree>
    <p:extLst>
      <p:ext uri="{BB962C8B-B14F-4D97-AF65-F5344CB8AC3E}">
        <p14:creationId xmlns:p14="http://schemas.microsoft.com/office/powerpoint/2010/main" val="117006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Who is at risk of infection? </a:t>
            </a:r>
          </a:p>
          <a:p>
            <a:r>
              <a:rPr lang="en-US" baseline="0" dirty="0"/>
              <a:t> ( Give participants  about 10-15 seconds then click and the word everyone will appear)</a:t>
            </a:r>
          </a:p>
        </p:txBody>
      </p:sp>
      <p:sp>
        <p:nvSpPr>
          <p:cNvPr id="4" name="Slide Number Placeholder 3"/>
          <p:cNvSpPr>
            <a:spLocks noGrp="1"/>
          </p:cNvSpPr>
          <p:nvPr>
            <p:ph type="sldNum" sz="quarter" idx="10"/>
          </p:nvPr>
        </p:nvSpPr>
        <p:spPr/>
        <p:txBody>
          <a:bodyPr/>
          <a:lstStyle/>
          <a:p>
            <a:fld id="{EF6FE9D4-365B-4007-BE98-9B8F86688988}"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a:t>Module 2: Ebola Overview and Infection Control</a:t>
            </a:r>
          </a:p>
        </p:txBody>
      </p:sp>
    </p:spTree>
    <p:extLst>
      <p:ext uri="{BB962C8B-B14F-4D97-AF65-F5344CB8AC3E}">
        <p14:creationId xmlns:p14="http://schemas.microsoft.com/office/powerpoint/2010/main" val="401555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are some additional steps we can take in the health care setting to protect our patients and ourselves.  These include :</a:t>
            </a:r>
          </a:p>
          <a:p>
            <a:r>
              <a:rPr lang="en-US" sz="1600" dirty="0"/>
              <a:t>Encouraging our patients to clean their hands if they re coughing/sneezing</a:t>
            </a:r>
          </a:p>
          <a:p>
            <a:endParaRPr lang="en-US" sz="1600" dirty="0"/>
          </a:p>
          <a:p>
            <a:r>
              <a:rPr lang="en-US" sz="1600" dirty="0"/>
              <a:t>Provide a mask for a patients who has respiratory symptoms and  patients who have a fever and a cough or sneezing should be kept at least 1m  or more away from other patients. </a:t>
            </a:r>
          </a:p>
          <a:p>
            <a:r>
              <a:rPr lang="en-US" sz="1600" dirty="0"/>
              <a:t>Can you think if this is possible in your health care setting( are beds &gt;1m apart? What about in the waiting room of a hospital emergency room or a health clinic? Where do you put patients who have a fever and are coughing?</a:t>
            </a:r>
          </a:p>
          <a:p>
            <a:endParaRPr lang="en-US" sz="1600" dirty="0"/>
          </a:p>
          <a:p>
            <a:r>
              <a:rPr lang="en-US" sz="1600" dirty="0"/>
              <a:t> Consider having tissues and masks available for patients in patient care areas. Finally, we an post signs reminding patients  to cover their coughs and wash their hands.</a:t>
            </a:r>
          </a:p>
        </p:txBody>
      </p:sp>
      <p:sp>
        <p:nvSpPr>
          <p:cNvPr id="4" name="Slide Number Placeholder 3"/>
          <p:cNvSpPr>
            <a:spLocks noGrp="1"/>
          </p:cNvSpPr>
          <p:nvPr>
            <p:ph type="sldNum" sz="quarter" idx="10"/>
          </p:nvPr>
        </p:nvSpPr>
        <p:spPr/>
        <p:txBody>
          <a:bodyPr/>
          <a:lstStyle/>
          <a:p>
            <a:fld id="{4067B1E6-5A23-417C-8B91-C560116EA642}" type="slidenum">
              <a:rPr lang="en-US" smtClean="0"/>
              <a:t>35</a:t>
            </a:fld>
            <a:endParaRPr lang="en-US"/>
          </a:p>
        </p:txBody>
      </p:sp>
    </p:spTree>
    <p:extLst>
      <p:ext uri="{BB962C8B-B14F-4D97-AF65-F5344CB8AC3E}">
        <p14:creationId xmlns:p14="http://schemas.microsoft.com/office/powerpoint/2010/main" val="939279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Public Health Measures for Scaling up National Preparedness Middle East Respiratory Syndrome (MERS)</a:t>
            </a:r>
          </a:p>
          <a:p>
            <a:r>
              <a:rPr lang="en-US" dirty="0"/>
              <a:t> </a:t>
            </a:r>
            <a:r>
              <a:rPr lang="en-US" dirty="0">
                <a:hlinkClick r:id="rId3"/>
              </a:rPr>
              <a:t>http://applications.emro.who.int/docs/EMROPub_2018_EN_16794.pdf?ua=1&amp;ua=1</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BFF8CA-F518-EC40-BF1B-9782939603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045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https://www.cdc.gov/niosh/topics/hierarchy/default.html</a:t>
            </a:r>
          </a:p>
        </p:txBody>
      </p:sp>
      <p:sp>
        <p:nvSpPr>
          <p:cNvPr id="4" name="Slide Number Placeholder 3"/>
          <p:cNvSpPr>
            <a:spLocks noGrp="1"/>
          </p:cNvSpPr>
          <p:nvPr>
            <p:ph type="sldNum" sz="quarter" idx="5"/>
          </p:nvPr>
        </p:nvSpPr>
        <p:spPr/>
        <p:txBody>
          <a:bodyPr/>
          <a:lstStyle/>
          <a:p>
            <a:fld id="{B6BFF8CA-F518-EC40-BF1B-9782939603F9}" type="slidenum">
              <a:rPr lang="en-US" smtClean="0"/>
              <a:t>38</a:t>
            </a:fld>
            <a:endParaRPr lang="en-US"/>
          </a:p>
        </p:txBody>
      </p:sp>
    </p:spTree>
    <p:extLst>
      <p:ext uri="{BB962C8B-B14F-4D97-AF65-F5344CB8AC3E}">
        <p14:creationId xmlns:p14="http://schemas.microsoft.com/office/powerpoint/2010/main" val="2519289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with mild symptoms1 and without underlying chronic conditions − such as lung or heart disease, renal failure or immunocompromising conditions that place the patient at increased risk of developing complications − may be cared for at home Patients and household members should be educated about personal hygiene, basic IPC measures and how to care for the member of the family suspected of having COVID-19 disease as safely as possible to prevent the infection from spreading to household contacts. The patient and the family should be provided with ongoing support and education, and monitoring </a:t>
            </a:r>
            <a:r>
              <a:rPr lang="en-US" dirty="0" err="1"/>
              <a:t>shouldPatients</a:t>
            </a:r>
            <a:r>
              <a:rPr lang="en-US" dirty="0"/>
              <a:t> and household members should be educated about personal hygiene, basic IPC measures and how to care for the member of the family suspected of having COVID-19 disease as safely as possible to prevent the infection from spreading to household contacts. The patient and the family should be provided with ongoing support and education, and monitoring should continue for the duration of home care. continue for the duration of home care.</a:t>
            </a:r>
            <a:endParaRPr lang="en-IN" dirty="0"/>
          </a:p>
        </p:txBody>
      </p:sp>
      <p:sp>
        <p:nvSpPr>
          <p:cNvPr id="4" name="Slide Number Placeholder 3"/>
          <p:cNvSpPr>
            <a:spLocks noGrp="1"/>
          </p:cNvSpPr>
          <p:nvPr>
            <p:ph type="sldNum" sz="quarter" idx="5"/>
          </p:nvPr>
        </p:nvSpPr>
        <p:spPr/>
        <p:txBody>
          <a:bodyPr/>
          <a:lstStyle/>
          <a:p>
            <a:fld id="{86D63B0A-A191-40D2-9734-7DCBF942351E}" type="slidenum">
              <a:rPr lang="en-IN" smtClean="0"/>
              <a:t>40</a:t>
            </a:fld>
            <a:endParaRPr lang="en-IN"/>
          </a:p>
        </p:txBody>
      </p:sp>
    </p:spTree>
    <p:extLst>
      <p:ext uri="{BB962C8B-B14F-4D97-AF65-F5344CB8AC3E}">
        <p14:creationId xmlns:p14="http://schemas.microsoft.com/office/powerpoint/2010/main" val="2147729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with mild symptoms1 and without underlying chronic conditions − such as lung or heart disease, renal failure or immunocompromising conditions that place the patient at increased risk of developing complications − may be cared for at home Patients and household members should be educated about personal hygiene, basic IPC measures and how to care for the member of the family suspected of having COVID-19 disease as safely as possible to prevent the infection from spreading to household contacts. The patient and the family should be provided with ongoing support and education, and monitoring </a:t>
            </a:r>
            <a:r>
              <a:rPr lang="en-US" dirty="0" err="1"/>
              <a:t>shouldPatients</a:t>
            </a:r>
            <a:r>
              <a:rPr lang="en-US" dirty="0"/>
              <a:t> and household members should be educated about personal hygiene, basic IPC measures and how to care for the member of the family suspected of having COVID-19 disease as safely as possible to prevent the infection from spreading to household contacts. The patient and the family should be provided with ongoing support and education, and monitoring should continue for the duration of home care. continue for the duration of home care.</a:t>
            </a:r>
            <a:endParaRPr lang="en-IN" dirty="0"/>
          </a:p>
        </p:txBody>
      </p:sp>
      <p:sp>
        <p:nvSpPr>
          <p:cNvPr id="4" name="Slide Number Placeholder 3"/>
          <p:cNvSpPr>
            <a:spLocks noGrp="1"/>
          </p:cNvSpPr>
          <p:nvPr>
            <p:ph type="sldNum" sz="quarter" idx="5"/>
          </p:nvPr>
        </p:nvSpPr>
        <p:spPr/>
        <p:txBody>
          <a:bodyPr/>
          <a:lstStyle/>
          <a:p>
            <a:fld id="{86D63B0A-A191-40D2-9734-7DCBF942351E}" type="slidenum">
              <a:rPr lang="en-IN" smtClean="0"/>
              <a:t>41</a:t>
            </a:fld>
            <a:endParaRPr lang="en-IN"/>
          </a:p>
        </p:txBody>
      </p:sp>
    </p:spTree>
    <p:extLst>
      <p:ext uri="{BB962C8B-B14F-4D97-AF65-F5344CB8AC3E}">
        <p14:creationId xmlns:p14="http://schemas.microsoft.com/office/powerpoint/2010/main" val="1820649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Source:</a:t>
            </a:r>
            <a:r>
              <a:rPr lang="en-US" dirty="0"/>
              <a:t> </a:t>
            </a:r>
            <a:r>
              <a:rPr lang="en-US" sz="1200" dirty="0"/>
              <a:t>WHO2015  Liberia Safe &amp; Quality Health Services Package</a:t>
            </a:r>
          </a:p>
          <a:p>
            <a:endParaRPr lang="en-US" dirty="0"/>
          </a:p>
          <a:p>
            <a:r>
              <a:rPr lang="en-US" dirty="0"/>
              <a:t>Proper adherence to standard  infection prevention and control practices can help to protect you, as the health care worker, your patients and ultimately, your family and  community,</a:t>
            </a:r>
          </a:p>
        </p:txBody>
      </p:sp>
      <p:sp>
        <p:nvSpPr>
          <p:cNvPr id="4" name="Slide Number Placeholder 3"/>
          <p:cNvSpPr>
            <a:spLocks noGrp="1"/>
          </p:cNvSpPr>
          <p:nvPr>
            <p:ph type="sldNum" sz="quarter" idx="5"/>
          </p:nvPr>
        </p:nvSpPr>
        <p:spPr/>
        <p:txBody>
          <a:bodyPr/>
          <a:lstStyle/>
          <a:p>
            <a:fld id="{907DFC79-30DA-484F-85C8-36E3971802A1}" type="slidenum">
              <a:rPr lang="en-US" smtClean="0"/>
              <a:t>4</a:t>
            </a:fld>
            <a:endParaRPr lang="en-US"/>
          </a:p>
        </p:txBody>
      </p:sp>
    </p:spTree>
    <p:extLst>
      <p:ext uri="{BB962C8B-B14F-4D97-AF65-F5344CB8AC3E}">
        <p14:creationId xmlns:p14="http://schemas.microsoft.com/office/powerpoint/2010/main" val="85370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We won’t have enough time for this part of the session but what do you think is the role of the IPC Focal Point, the IPC Team or Committee in Outbreak Preparedness. Please write just one on  a post-it.</a:t>
            </a:r>
          </a:p>
          <a:p>
            <a:endParaRPr lang="en-CA" sz="1400" dirty="0"/>
          </a:p>
          <a:p>
            <a:r>
              <a:rPr lang="en-CA" sz="1400" dirty="0"/>
              <a:t>These next few slides  should help to add some clarity to the role of The IPC focal point/team/committee in outbreak preparedness. </a:t>
            </a:r>
          </a:p>
          <a:p>
            <a:endParaRPr lang="en-CA" sz="1400" dirty="0"/>
          </a:p>
          <a:p>
            <a:r>
              <a:rPr lang="en-CA" sz="1400" dirty="0"/>
              <a:t>As the IPC focal point, your first responsibility is your knowledge. You need to have a good understanding of IPC  and the strategies  needed to reduce risks and be prepared for outbreak situations. This is acquired through face-to-face or online courses participated during your academic study, training/s you have participated, readings, experience, research and networking. IPC  requires continuous learning.</a:t>
            </a:r>
          </a:p>
        </p:txBody>
      </p:sp>
      <p:sp>
        <p:nvSpPr>
          <p:cNvPr id="4" name="Slide Number Placeholder 3"/>
          <p:cNvSpPr>
            <a:spLocks noGrp="1"/>
          </p:cNvSpPr>
          <p:nvPr>
            <p:ph type="sldNum" sz="quarter" idx="5"/>
          </p:nvPr>
        </p:nvSpPr>
        <p:spPr/>
        <p:txBody>
          <a:bodyPr/>
          <a:lstStyle/>
          <a:p>
            <a:fld id="{907DFC79-30DA-484F-85C8-36E3971802A1}" type="slidenum">
              <a:rPr lang="en-US" smtClean="0"/>
              <a:t>6</a:t>
            </a:fld>
            <a:endParaRPr lang="en-US"/>
          </a:p>
        </p:txBody>
      </p:sp>
    </p:spTree>
    <p:extLst>
      <p:ext uri="{BB962C8B-B14F-4D97-AF65-F5344CB8AC3E}">
        <p14:creationId xmlns:p14="http://schemas.microsoft.com/office/powerpoint/2010/main" val="166070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Standard precautions are the cornerstone for prevention in all health care settings. They are a set of precautions aiming to protect both HCW and patients from infectious agents. Standard precautions are recommended for care of all patients regardless of their suspected or confirmed diagnosis in any health care setting.</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Transmission-based precautions are additional precautions used for patients that are suspected or confirmed to be infected or colonized with certain pathogens for which the mode of transmission is known. They are used in addition to Standard Precautions.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Transmission-based Precautions include:</a:t>
            </a:r>
            <a:endParaRPr lang="en-CA"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Contact</a:t>
            </a:r>
            <a:endParaRPr lang="en-CA"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Droplet</a:t>
            </a:r>
            <a:endParaRPr lang="en-CA"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Airborne</a:t>
            </a:r>
            <a:endParaRPr lang="en-CA"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type of precaution assigned to a patient will depend on the mode of transmission of the suspected or confirmed pathogen. This will be discussed n a later module.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Risk assessment </a:t>
            </a:r>
            <a:r>
              <a:rPr lang="en-US" sz="1200" kern="1200" dirty="0">
                <a:solidFill>
                  <a:schemeClr val="tx1"/>
                </a:solidFill>
                <a:effectLst/>
                <a:latin typeface="+mn-lt"/>
                <a:ea typeface="+mn-ea"/>
                <a:cs typeface="+mn-cs"/>
              </a:rPr>
              <a:t> is a concept that every health care worker should be able to do; identifying sources of infection or actions that can lead to infections both for themselves or their patients. It relies on an understanding of “why” IPC is implemented, and not just memorization of “what.”.</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r health care workers should constantly assess risk related to their activities. </a:t>
            </a:r>
          </a:p>
        </p:txBody>
      </p:sp>
      <p:sp>
        <p:nvSpPr>
          <p:cNvPr id="4" name="Slide Number Placeholder 3"/>
          <p:cNvSpPr>
            <a:spLocks noGrp="1"/>
          </p:cNvSpPr>
          <p:nvPr>
            <p:ph type="sldNum" sz="quarter" idx="10"/>
          </p:nvPr>
        </p:nvSpPr>
        <p:spPr/>
        <p:txBody>
          <a:bodyPr/>
          <a:lstStyle/>
          <a:p>
            <a:fld id="{850A2475-8FFD-284D-872D-ED4914A0C7DF}" type="slidenum">
              <a:rPr lang="en-US" smtClean="0"/>
              <a:t>11</a:t>
            </a:fld>
            <a:endParaRPr lang="en-US"/>
          </a:p>
        </p:txBody>
      </p:sp>
    </p:spTree>
    <p:extLst>
      <p:ext uri="{BB962C8B-B14F-4D97-AF65-F5344CB8AC3E}">
        <p14:creationId xmlns:p14="http://schemas.microsoft.com/office/powerpoint/2010/main" val="295488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are several core elements to Standard precautions. These include</a:t>
            </a:r>
          </a:p>
          <a:p>
            <a:r>
              <a:rPr lang="en-US" sz="1600" dirty="0"/>
              <a:t>1.  Clean your hands</a:t>
            </a:r>
          </a:p>
          <a:p>
            <a:r>
              <a:rPr lang="en-US" sz="1600" dirty="0"/>
              <a:t>2. Practice respiratory hygiene-cougher your coughs and sneezes </a:t>
            </a:r>
          </a:p>
          <a:p>
            <a:r>
              <a:rPr lang="en-US" sz="1600" dirty="0"/>
              <a:t>3. Wear protective equipment-according to your risk assessment </a:t>
            </a:r>
          </a:p>
          <a:p>
            <a:r>
              <a:rPr lang="en-US" sz="1600" dirty="0"/>
              <a:t>4.Handle sharps carefully, use aseptic technique to deliver injections</a:t>
            </a:r>
          </a:p>
          <a:p>
            <a:r>
              <a:rPr lang="en-US" sz="1600" dirty="0"/>
              <a:t>5.Properly clean and disinfect/sterilize patient care equipment</a:t>
            </a:r>
          </a:p>
          <a:p>
            <a:r>
              <a:rPr lang="en-US" sz="1600" dirty="0"/>
              <a:t>6. Maintain a clean and disinfected environment</a:t>
            </a:r>
          </a:p>
          <a:p>
            <a:r>
              <a:rPr lang="en-US" sz="1600" dirty="0"/>
              <a:t>7. Safe handling and cleaning of soiled linen</a:t>
            </a:r>
          </a:p>
          <a:p>
            <a:r>
              <a:rPr lang="en-US" sz="1600" dirty="0"/>
              <a:t>8. Properly dispose of waste</a:t>
            </a:r>
          </a:p>
          <a:p>
            <a:r>
              <a:rPr lang="en-US" sz="1600" dirty="0"/>
              <a:t> We will go through all of these in more detail later.</a:t>
            </a:r>
          </a:p>
          <a:p>
            <a:endParaRPr lang="en-US" sz="1600" dirty="0"/>
          </a:p>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12</a:t>
            </a:fld>
            <a:endParaRPr lang="en-US"/>
          </a:p>
        </p:txBody>
      </p:sp>
    </p:spTree>
    <p:extLst>
      <p:ext uri="{BB962C8B-B14F-4D97-AF65-F5344CB8AC3E}">
        <p14:creationId xmlns:p14="http://schemas.microsoft.com/office/powerpoint/2010/main" val="153127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infection occurs when a microorganism enters the body, increases in number, and damages tissues in the body. The diagram represents the chain of infection. For any infection to spread, all steps in the chain must occur. The key to stopping the spread of infection is to break at least one link within the chain.</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US" sz="1600" dirty="0"/>
          </a:p>
        </p:txBody>
      </p:sp>
      <p:sp>
        <p:nvSpPr>
          <p:cNvPr id="4" name="Slide Number Placeholder 3"/>
          <p:cNvSpPr>
            <a:spLocks noGrp="1"/>
          </p:cNvSpPr>
          <p:nvPr>
            <p:ph type="sldNum" sz="quarter" idx="10"/>
          </p:nvPr>
        </p:nvSpPr>
        <p:spPr/>
        <p:txBody>
          <a:bodyPr/>
          <a:lstStyle/>
          <a:p>
            <a:fld id="{846D5E94-06CF-4272-98F7-C1E51C2BC6B2}" type="slidenum">
              <a:rPr lang="en-US" smtClean="0"/>
              <a:pPr/>
              <a:t>13</a:t>
            </a:fld>
            <a:endParaRPr lang="en-US" dirty="0"/>
          </a:p>
        </p:txBody>
      </p:sp>
    </p:spTree>
    <p:extLst>
      <p:ext uri="{BB962C8B-B14F-4D97-AF65-F5344CB8AC3E}">
        <p14:creationId xmlns:p14="http://schemas.microsoft.com/office/powerpoint/2010/main" val="373029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Why is hand hygiene important?  Studies have shown that the best way to  prevent the  spread of germs (micro-organisms)  in health care settings and in your community is through good hand hygiene practices.  </a:t>
            </a:r>
          </a:p>
          <a:p>
            <a:r>
              <a:rPr lang="en-US" sz="1600" dirty="0"/>
              <a:t> </a:t>
            </a:r>
          </a:p>
          <a:p>
            <a:r>
              <a:rPr lang="en-US" sz="1600" dirty="0"/>
              <a:t>Up to 30% of health care infections are preventable, many through proper  hand hygiene. </a:t>
            </a:r>
          </a:p>
          <a:p>
            <a:endParaRPr lang="en-US" sz="1600" dirty="0"/>
          </a:p>
          <a:p>
            <a:r>
              <a:rPr lang="en-US" sz="1600" dirty="0"/>
              <a:t>Good hand hygiene protects  you, your patients and your co- workers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7B1E6-5A23-417C-8B91-C560116EA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76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kern="1200" dirty="0">
                <a:solidFill>
                  <a:schemeClr val="tx1"/>
                </a:solidFill>
                <a:effectLst/>
                <a:latin typeface="+mn-lt"/>
                <a:ea typeface="+mn-ea"/>
                <a:cs typeface="+mn-cs"/>
              </a:rPr>
              <a:t>Hand hygiene link: </a:t>
            </a:r>
            <a:r>
              <a:rPr lang="en-US" sz="1200" u="sng" kern="1200" dirty="0">
                <a:solidFill>
                  <a:schemeClr val="tx1"/>
                </a:solidFill>
                <a:effectLst/>
                <a:latin typeface="+mn-lt"/>
                <a:ea typeface="+mn-ea"/>
                <a:cs typeface="+mn-cs"/>
                <a:hlinkClick r:id="rId3"/>
              </a:rPr>
              <a:t>https://www.who.int/infection-prevention/tools/hand-hygiene/en/</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6BFF8CA-F518-EC40-BF1B-9782939603F9}" type="slidenum">
              <a:rPr lang="en-US" smtClean="0"/>
              <a:t>15</a:t>
            </a:fld>
            <a:endParaRPr lang="en-US"/>
          </a:p>
        </p:txBody>
      </p:sp>
    </p:spTree>
    <p:extLst>
      <p:ext uri="{BB962C8B-B14F-4D97-AF65-F5344CB8AC3E}">
        <p14:creationId xmlns:p14="http://schemas.microsoft.com/office/powerpoint/2010/main" val="355482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436A-92BE-4420-B768-7896F6968E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F0291D2-086F-4752-978A-2F0181BB77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802CCD0-D258-4A80-937B-5081707E4B30}"/>
              </a:ext>
            </a:extLst>
          </p:cNvPr>
          <p:cNvSpPr>
            <a:spLocks noGrp="1"/>
          </p:cNvSpPr>
          <p:nvPr>
            <p:ph type="dt" sz="half" idx="10"/>
          </p:nvPr>
        </p:nvSpPr>
        <p:spPr/>
        <p:txBody>
          <a:bodyPr/>
          <a:lstStyle/>
          <a:p>
            <a:fld id="{9B03FC12-2228-426F-9B37-26F3766F370C}" type="datetimeFigureOut">
              <a:rPr lang="en-IN" smtClean="0"/>
              <a:t>05-03-2020</a:t>
            </a:fld>
            <a:endParaRPr lang="en-IN"/>
          </a:p>
        </p:txBody>
      </p:sp>
      <p:sp>
        <p:nvSpPr>
          <p:cNvPr id="5" name="Footer Placeholder 4">
            <a:extLst>
              <a:ext uri="{FF2B5EF4-FFF2-40B4-BE49-F238E27FC236}">
                <a16:creationId xmlns:a16="http://schemas.microsoft.com/office/drawing/2014/main" id="{8ED4DB6A-A927-43CF-B1E5-6A6AE18B2CA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C48528D-06CC-4976-A957-3E92C9991F6B}"/>
              </a:ext>
            </a:extLst>
          </p:cNvPr>
          <p:cNvSpPr>
            <a:spLocks noGrp="1"/>
          </p:cNvSpPr>
          <p:nvPr>
            <p:ph type="sldNum" sz="quarter" idx="12"/>
          </p:nvPr>
        </p:nvSpPr>
        <p:spPr/>
        <p:txBody>
          <a:bodyPr/>
          <a:lstStyle/>
          <a:p>
            <a:fld id="{1813CCC8-695E-47A7-A0C5-D060675C7594}" type="slidenum">
              <a:rPr lang="en-IN" smtClean="0"/>
              <a:t>‹#›</a:t>
            </a:fld>
            <a:endParaRPr lang="en-IN"/>
          </a:p>
        </p:txBody>
      </p:sp>
    </p:spTree>
    <p:extLst>
      <p:ext uri="{BB962C8B-B14F-4D97-AF65-F5344CB8AC3E}">
        <p14:creationId xmlns:p14="http://schemas.microsoft.com/office/powerpoint/2010/main" val="361429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52D5-E6AC-4364-8F43-13A043E3552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03AC052-44BE-45B1-B416-AD3D025D3E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4088F5D-818C-4E95-B5E1-C3CBDCB68A39}"/>
              </a:ext>
            </a:extLst>
          </p:cNvPr>
          <p:cNvSpPr>
            <a:spLocks noGrp="1"/>
          </p:cNvSpPr>
          <p:nvPr>
            <p:ph type="dt" sz="half" idx="10"/>
          </p:nvPr>
        </p:nvSpPr>
        <p:spPr/>
        <p:txBody>
          <a:bodyPr/>
          <a:lstStyle/>
          <a:p>
            <a:fld id="{9B03FC12-2228-426F-9B37-26F3766F370C}" type="datetimeFigureOut">
              <a:rPr lang="en-IN" smtClean="0"/>
              <a:t>05-03-2020</a:t>
            </a:fld>
            <a:endParaRPr lang="en-IN"/>
          </a:p>
        </p:txBody>
      </p:sp>
      <p:sp>
        <p:nvSpPr>
          <p:cNvPr id="5" name="Footer Placeholder 4">
            <a:extLst>
              <a:ext uri="{FF2B5EF4-FFF2-40B4-BE49-F238E27FC236}">
                <a16:creationId xmlns:a16="http://schemas.microsoft.com/office/drawing/2014/main" id="{47694CBC-5D98-49BF-BE19-BABA6CD109D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C7B63E2-F3FA-4162-812A-E577ED45F91F}"/>
              </a:ext>
            </a:extLst>
          </p:cNvPr>
          <p:cNvSpPr>
            <a:spLocks noGrp="1"/>
          </p:cNvSpPr>
          <p:nvPr>
            <p:ph type="sldNum" sz="quarter" idx="12"/>
          </p:nvPr>
        </p:nvSpPr>
        <p:spPr/>
        <p:txBody>
          <a:bodyPr/>
          <a:lstStyle/>
          <a:p>
            <a:fld id="{1813CCC8-695E-47A7-A0C5-D060675C7594}" type="slidenum">
              <a:rPr lang="en-IN" smtClean="0"/>
              <a:t>‹#›</a:t>
            </a:fld>
            <a:endParaRPr lang="en-IN"/>
          </a:p>
        </p:txBody>
      </p:sp>
    </p:spTree>
    <p:extLst>
      <p:ext uri="{BB962C8B-B14F-4D97-AF65-F5344CB8AC3E}">
        <p14:creationId xmlns:p14="http://schemas.microsoft.com/office/powerpoint/2010/main" val="368353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4F69B1-414D-45F1-BC76-59E68FF34E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EDEEF50-9EED-4FA2-BFCA-C6E9CA92FD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BD0355-BC8F-41B2-BC50-4088F192AE49}"/>
              </a:ext>
            </a:extLst>
          </p:cNvPr>
          <p:cNvSpPr>
            <a:spLocks noGrp="1"/>
          </p:cNvSpPr>
          <p:nvPr>
            <p:ph type="dt" sz="half" idx="10"/>
          </p:nvPr>
        </p:nvSpPr>
        <p:spPr/>
        <p:txBody>
          <a:bodyPr/>
          <a:lstStyle/>
          <a:p>
            <a:fld id="{9B03FC12-2228-426F-9B37-26F3766F370C}" type="datetimeFigureOut">
              <a:rPr lang="en-IN" smtClean="0"/>
              <a:t>05-03-2020</a:t>
            </a:fld>
            <a:endParaRPr lang="en-IN"/>
          </a:p>
        </p:txBody>
      </p:sp>
      <p:sp>
        <p:nvSpPr>
          <p:cNvPr id="5" name="Footer Placeholder 4">
            <a:extLst>
              <a:ext uri="{FF2B5EF4-FFF2-40B4-BE49-F238E27FC236}">
                <a16:creationId xmlns:a16="http://schemas.microsoft.com/office/drawing/2014/main" id="{7C2A24EF-8D13-4C17-95BD-AE9DF8A205B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A2BD5A9-CFF2-49A3-89BE-10A359DD8402}"/>
              </a:ext>
            </a:extLst>
          </p:cNvPr>
          <p:cNvSpPr>
            <a:spLocks noGrp="1"/>
          </p:cNvSpPr>
          <p:nvPr>
            <p:ph type="sldNum" sz="quarter" idx="12"/>
          </p:nvPr>
        </p:nvSpPr>
        <p:spPr/>
        <p:txBody>
          <a:bodyPr/>
          <a:lstStyle/>
          <a:p>
            <a:fld id="{1813CCC8-695E-47A7-A0C5-D060675C7594}" type="slidenum">
              <a:rPr lang="en-IN" smtClean="0"/>
              <a:t>‹#›</a:t>
            </a:fld>
            <a:endParaRPr lang="en-IN"/>
          </a:p>
        </p:txBody>
      </p:sp>
    </p:spTree>
    <p:extLst>
      <p:ext uri="{BB962C8B-B14F-4D97-AF65-F5344CB8AC3E}">
        <p14:creationId xmlns:p14="http://schemas.microsoft.com/office/powerpoint/2010/main" val="141069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xfrm>
            <a:off x="480000" y="6588208"/>
            <a:ext cx="790001" cy="180000"/>
          </a:xfrm>
          <a:prstGeom prst="rect">
            <a:avLst/>
          </a:prstGeom>
          <a:noFill/>
        </p:spPr>
        <p:txBody>
          <a:bodyPr/>
          <a:lstStyle>
            <a:lvl1pPr>
              <a:defRPr>
                <a:solidFill>
                  <a:schemeClr val="tx1"/>
                </a:solidFill>
              </a:defRPr>
            </a:lvl1pPr>
          </a:lstStyle>
          <a:p>
            <a:fld id="{878D7757-41CF-F64F-B3BB-ED86ED604C90}" type="datetime1">
              <a:rPr lang="en-CA" noProof="0" smtClean="0"/>
              <a:t>2020-03-05</a:t>
            </a:fld>
            <a:endParaRPr lang="en-GB" noProof="0"/>
          </a:p>
        </p:txBody>
      </p:sp>
      <p:sp>
        <p:nvSpPr>
          <p:cNvPr id="19" name="Footer Placeholder 18"/>
          <p:cNvSpPr>
            <a:spLocks noGrp="1"/>
          </p:cNvSpPr>
          <p:nvPr>
            <p:ph type="ftr" sz="quarter" idx="15"/>
          </p:nvPr>
        </p:nvSpPr>
        <p:spPr>
          <a:xfrm>
            <a:off x="1392992" y="6588208"/>
            <a:ext cx="2264608" cy="180000"/>
          </a:xfrm>
          <a:prstGeom prst="rect">
            <a:avLst/>
          </a:prstGeom>
          <a:noFill/>
        </p:spPr>
        <p:txBody>
          <a:bodyPr/>
          <a:lstStyle/>
          <a:p>
            <a:endParaRPr lang="en-GB" noProof="0"/>
          </a:p>
        </p:txBody>
      </p:sp>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US" noProof="0"/>
              <a:t>Click to edit Master title style</a:t>
            </a:r>
            <a:endParaRPr lang="en-GB" noProof="0" dirty="0"/>
          </a:p>
        </p:txBody>
      </p:sp>
      <p:sp>
        <p:nvSpPr>
          <p:cNvPr id="15"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717960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566468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05F5F25C-B8D8-45F9-9C80-5699EEACB709}" type="datetime1">
              <a:rPr lang="en-GB" noProof="0" smtClean="0"/>
              <a:t>05/03/2020</a:t>
            </a:fld>
            <a:endParaRPr lang="en-GB" noProof="0"/>
          </a:p>
        </p:txBody>
      </p:sp>
      <p:sp>
        <p:nvSpPr>
          <p:cNvPr id="5" name="Footer Placeholder 4"/>
          <p:cNvSpPr>
            <a:spLocks noGrp="1"/>
          </p:cNvSpPr>
          <p:nvPr>
            <p:ph type="ftr" sz="quarter" idx="15"/>
          </p:nvPr>
        </p:nvSpPr>
        <p:spPr/>
        <p:txBody>
          <a:bodyPr/>
          <a:lstStyle/>
          <a:p>
            <a:r>
              <a:rPr lang="en-GB" dirty="0"/>
              <a:t>|   Title of the presentation</a:t>
            </a:r>
            <a:endParaRPr lang="en-GB" noProof="0" dirty="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475531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3"/>
            <a:ext cx="12192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a:xfrm>
            <a:off x="480000" y="6588208"/>
            <a:ext cx="790001" cy="180000"/>
          </a:xfrm>
          <a:prstGeom prst="rect">
            <a:avLst/>
          </a:prstGeom>
        </p:spPr>
        <p:txBody>
          <a:bodyPr/>
          <a:lstStyle>
            <a:lvl1pPr>
              <a:defRPr>
                <a:solidFill>
                  <a:schemeClr val="tx1"/>
                </a:solidFill>
              </a:defRPr>
            </a:lvl1pPr>
          </a:lstStyle>
          <a:p>
            <a:fld id="{5CF2F4BB-B92C-E946-8328-D20DD514E27E}" type="datetime1">
              <a:rPr lang="en-CA" noProof="0" smtClean="0"/>
              <a:t>2020-03-05</a:t>
            </a:fld>
            <a:endParaRPr lang="en-GB" noProof="0"/>
          </a:p>
        </p:txBody>
      </p:sp>
      <p:sp>
        <p:nvSpPr>
          <p:cNvPr id="3" name="Footer Placeholder 2"/>
          <p:cNvSpPr>
            <a:spLocks noGrp="1"/>
          </p:cNvSpPr>
          <p:nvPr>
            <p:ph type="ftr" sz="quarter" idx="20"/>
          </p:nvPr>
        </p:nvSpPr>
        <p:spPr bwMode="gray">
          <a:xfrm>
            <a:off x="1392992" y="6588208"/>
            <a:ext cx="2264608" cy="180000"/>
          </a:xfrm>
          <a:prstGeom prst="rect">
            <a:avLst/>
          </a:prstGeom>
        </p:spPr>
        <p:txBody>
          <a:bodyPr/>
          <a:lstStyle>
            <a:lvl1pPr>
              <a:defRPr>
                <a:solidFill>
                  <a:schemeClr val="tx1"/>
                </a:solidFill>
              </a:defRPr>
            </a:lvl1pPr>
          </a:lstStyle>
          <a:p>
            <a:endParaRPr lang="en-GB" noProof="0"/>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6" name="Picture Placeholder 5"/>
          <p:cNvSpPr>
            <a:spLocks noGrp="1"/>
          </p:cNvSpPr>
          <p:nvPr>
            <p:ph type="pic" sz="quarter" idx="23" hasCustomPrompt="1"/>
          </p:nvPr>
        </p:nvSpPr>
        <p:spPr bwMode="gray">
          <a:xfrm>
            <a:off x="9071164" y="371958"/>
            <a:ext cx="26352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00755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a:xfrm>
            <a:off x="480000" y="6293651"/>
            <a:ext cx="11226365" cy="208579"/>
          </a:xfrm>
        </p:spPr>
        <p:txBody>
          <a:bodyPr anchor="t">
            <a:normAutofit/>
          </a:bodyPr>
          <a:lstStyle>
            <a:lvl1pPr>
              <a:lnSpc>
                <a:spcPct val="100000"/>
              </a:lnSpc>
              <a:spcBef>
                <a:spcPts val="0"/>
              </a:spcBef>
              <a:spcAft>
                <a:spcPts val="0"/>
              </a:spcAft>
              <a:defRPr sz="800" b="0">
                <a:solidFill>
                  <a:schemeClr val="tx1"/>
                </a:solidFill>
                <a:latin typeface="+mn-lt"/>
              </a:defRPr>
            </a:lvl1pPr>
          </a:lstStyle>
          <a:p>
            <a:pPr lvl="0"/>
            <a:r>
              <a:rPr lang="en-GB" noProof="0" dirty="0"/>
              <a:t>Source:</a:t>
            </a:r>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1292295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a:xfrm>
            <a:off x="480000" y="6588208"/>
            <a:ext cx="790001" cy="180000"/>
          </a:xfrm>
          <a:prstGeom prst="rect">
            <a:avLst/>
          </a:prstGeom>
        </p:spPr>
        <p:txBody>
          <a:bodyPr/>
          <a:lstStyle/>
          <a:p>
            <a:fld id="{543C33B5-7C1B-1B47-A85F-63049295FAE1}" type="datetime1">
              <a:rPr lang="en-CA" noProof="0" smtClean="0"/>
              <a:t>2020-03-05</a:t>
            </a:fld>
            <a:endParaRPr lang="en-GB" noProof="0"/>
          </a:p>
        </p:txBody>
      </p:sp>
      <p:sp>
        <p:nvSpPr>
          <p:cNvPr id="4" name="Footer Placeholder 3"/>
          <p:cNvSpPr>
            <a:spLocks noGrp="1"/>
          </p:cNvSpPr>
          <p:nvPr>
            <p:ph type="ftr" sz="quarter" idx="11"/>
          </p:nvPr>
        </p:nvSpPr>
        <p:spPr bwMode="gray">
          <a:xfrm>
            <a:off x="1392992" y="6588208"/>
            <a:ext cx="2264608" cy="180000"/>
          </a:xfrm>
          <a:prstGeom prst="rect">
            <a:avLst/>
          </a:prstGeom>
        </p:spPr>
        <p:txBody>
          <a:bodyPr/>
          <a:lstStyle/>
          <a:p>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403378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6BEB-50EA-4552-9BBA-8727F27116B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1C8A404-8885-4B0A-843B-D7ECA988FD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979A34-B7AD-4CF2-A598-5FD548657341}"/>
              </a:ext>
            </a:extLst>
          </p:cNvPr>
          <p:cNvSpPr>
            <a:spLocks noGrp="1"/>
          </p:cNvSpPr>
          <p:nvPr>
            <p:ph type="dt" sz="half" idx="10"/>
          </p:nvPr>
        </p:nvSpPr>
        <p:spPr/>
        <p:txBody>
          <a:bodyPr/>
          <a:lstStyle/>
          <a:p>
            <a:fld id="{9B03FC12-2228-426F-9B37-26F3766F370C}" type="datetimeFigureOut">
              <a:rPr lang="en-IN" smtClean="0"/>
              <a:t>05-03-2020</a:t>
            </a:fld>
            <a:endParaRPr lang="en-IN"/>
          </a:p>
        </p:txBody>
      </p:sp>
      <p:sp>
        <p:nvSpPr>
          <p:cNvPr id="5" name="Footer Placeholder 4">
            <a:extLst>
              <a:ext uri="{FF2B5EF4-FFF2-40B4-BE49-F238E27FC236}">
                <a16:creationId xmlns:a16="http://schemas.microsoft.com/office/drawing/2014/main" id="{7727EE00-459E-43BC-8459-AA866CECD1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7FE0D2-0EB5-4D1F-B078-F04E93425411}"/>
              </a:ext>
            </a:extLst>
          </p:cNvPr>
          <p:cNvSpPr>
            <a:spLocks noGrp="1"/>
          </p:cNvSpPr>
          <p:nvPr>
            <p:ph type="sldNum" sz="quarter" idx="12"/>
          </p:nvPr>
        </p:nvSpPr>
        <p:spPr/>
        <p:txBody>
          <a:bodyPr/>
          <a:lstStyle/>
          <a:p>
            <a:fld id="{1813CCC8-695E-47A7-A0C5-D060675C7594}" type="slidenum">
              <a:rPr lang="en-IN" smtClean="0"/>
              <a:t>‹#›</a:t>
            </a:fld>
            <a:endParaRPr lang="en-IN"/>
          </a:p>
        </p:txBody>
      </p:sp>
    </p:spTree>
    <p:extLst>
      <p:ext uri="{BB962C8B-B14F-4D97-AF65-F5344CB8AC3E}">
        <p14:creationId xmlns:p14="http://schemas.microsoft.com/office/powerpoint/2010/main" val="11600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BCFC2-FF9D-473A-8AD4-26A5A9288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CC96FE7-F109-4D4F-A5CC-6C788BA61B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450E57-50CD-41BE-87DB-473DA22B63AA}"/>
              </a:ext>
            </a:extLst>
          </p:cNvPr>
          <p:cNvSpPr>
            <a:spLocks noGrp="1"/>
          </p:cNvSpPr>
          <p:nvPr>
            <p:ph type="dt" sz="half" idx="10"/>
          </p:nvPr>
        </p:nvSpPr>
        <p:spPr/>
        <p:txBody>
          <a:bodyPr/>
          <a:lstStyle/>
          <a:p>
            <a:fld id="{9B03FC12-2228-426F-9B37-26F3766F370C}" type="datetimeFigureOut">
              <a:rPr lang="en-IN" smtClean="0"/>
              <a:t>05-03-2020</a:t>
            </a:fld>
            <a:endParaRPr lang="en-IN"/>
          </a:p>
        </p:txBody>
      </p:sp>
      <p:sp>
        <p:nvSpPr>
          <p:cNvPr id="5" name="Footer Placeholder 4">
            <a:extLst>
              <a:ext uri="{FF2B5EF4-FFF2-40B4-BE49-F238E27FC236}">
                <a16:creationId xmlns:a16="http://schemas.microsoft.com/office/drawing/2014/main" id="{D35F0B00-5198-488F-93C3-BE83715812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C5FABD9-9159-4CCE-A9BC-99D890B8454B}"/>
              </a:ext>
            </a:extLst>
          </p:cNvPr>
          <p:cNvSpPr>
            <a:spLocks noGrp="1"/>
          </p:cNvSpPr>
          <p:nvPr>
            <p:ph type="sldNum" sz="quarter" idx="12"/>
          </p:nvPr>
        </p:nvSpPr>
        <p:spPr/>
        <p:txBody>
          <a:bodyPr/>
          <a:lstStyle/>
          <a:p>
            <a:fld id="{1813CCC8-695E-47A7-A0C5-D060675C7594}" type="slidenum">
              <a:rPr lang="en-IN" smtClean="0"/>
              <a:t>‹#›</a:t>
            </a:fld>
            <a:endParaRPr lang="en-IN"/>
          </a:p>
        </p:txBody>
      </p:sp>
    </p:spTree>
    <p:extLst>
      <p:ext uri="{BB962C8B-B14F-4D97-AF65-F5344CB8AC3E}">
        <p14:creationId xmlns:p14="http://schemas.microsoft.com/office/powerpoint/2010/main" val="386873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CACF-AD4A-4036-9BB9-1C2E0FE6E18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1A98AD3-76C2-4704-B61C-711C565D9C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5B249B8-8096-4518-B357-E1BEF3F0AE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58E36BC-3B74-484D-9600-79FD6FD4E569}"/>
              </a:ext>
            </a:extLst>
          </p:cNvPr>
          <p:cNvSpPr>
            <a:spLocks noGrp="1"/>
          </p:cNvSpPr>
          <p:nvPr>
            <p:ph type="dt" sz="half" idx="10"/>
          </p:nvPr>
        </p:nvSpPr>
        <p:spPr/>
        <p:txBody>
          <a:bodyPr/>
          <a:lstStyle/>
          <a:p>
            <a:fld id="{9B03FC12-2228-426F-9B37-26F3766F370C}" type="datetimeFigureOut">
              <a:rPr lang="en-IN" smtClean="0"/>
              <a:t>05-03-2020</a:t>
            </a:fld>
            <a:endParaRPr lang="en-IN"/>
          </a:p>
        </p:txBody>
      </p:sp>
      <p:sp>
        <p:nvSpPr>
          <p:cNvPr id="6" name="Footer Placeholder 5">
            <a:extLst>
              <a:ext uri="{FF2B5EF4-FFF2-40B4-BE49-F238E27FC236}">
                <a16:creationId xmlns:a16="http://schemas.microsoft.com/office/drawing/2014/main" id="{04364266-8807-400A-B0D0-D05984E6BBE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2314A5D-3A89-4018-85DE-357905FFEC27}"/>
              </a:ext>
            </a:extLst>
          </p:cNvPr>
          <p:cNvSpPr>
            <a:spLocks noGrp="1"/>
          </p:cNvSpPr>
          <p:nvPr>
            <p:ph type="sldNum" sz="quarter" idx="12"/>
          </p:nvPr>
        </p:nvSpPr>
        <p:spPr/>
        <p:txBody>
          <a:bodyPr/>
          <a:lstStyle/>
          <a:p>
            <a:fld id="{1813CCC8-695E-47A7-A0C5-D060675C7594}" type="slidenum">
              <a:rPr lang="en-IN" smtClean="0"/>
              <a:t>‹#›</a:t>
            </a:fld>
            <a:endParaRPr lang="en-IN"/>
          </a:p>
        </p:txBody>
      </p:sp>
    </p:spTree>
    <p:extLst>
      <p:ext uri="{BB962C8B-B14F-4D97-AF65-F5344CB8AC3E}">
        <p14:creationId xmlns:p14="http://schemas.microsoft.com/office/powerpoint/2010/main" val="191615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B8D5-8FA4-4723-B433-077E86BC54B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6CC672D-14F9-4A52-B93C-7060B758F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98A11F-4A04-4F4A-B9FE-66DCA93B03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E2DA399-6FF6-487B-8651-B240B81E8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0D96E4-EC39-411F-8B70-C13AE31776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B739E8B-9B98-4558-9BE5-487A3948B7EA}"/>
              </a:ext>
            </a:extLst>
          </p:cNvPr>
          <p:cNvSpPr>
            <a:spLocks noGrp="1"/>
          </p:cNvSpPr>
          <p:nvPr>
            <p:ph type="dt" sz="half" idx="10"/>
          </p:nvPr>
        </p:nvSpPr>
        <p:spPr/>
        <p:txBody>
          <a:bodyPr/>
          <a:lstStyle/>
          <a:p>
            <a:fld id="{9B03FC12-2228-426F-9B37-26F3766F370C}" type="datetimeFigureOut">
              <a:rPr lang="en-IN" smtClean="0"/>
              <a:t>05-03-2020</a:t>
            </a:fld>
            <a:endParaRPr lang="en-IN"/>
          </a:p>
        </p:txBody>
      </p:sp>
      <p:sp>
        <p:nvSpPr>
          <p:cNvPr id="8" name="Footer Placeholder 7">
            <a:extLst>
              <a:ext uri="{FF2B5EF4-FFF2-40B4-BE49-F238E27FC236}">
                <a16:creationId xmlns:a16="http://schemas.microsoft.com/office/drawing/2014/main" id="{EABAB796-14B4-41D4-8E2D-7E2CBEB70C2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1C06803-0319-4E88-AD8E-4471BB57EA0F}"/>
              </a:ext>
            </a:extLst>
          </p:cNvPr>
          <p:cNvSpPr>
            <a:spLocks noGrp="1"/>
          </p:cNvSpPr>
          <p:nvPr>
            <p:ph type="sldNum" sz="quarter" idx="12"/>
          </p:nvPr>
        </p:nvSpPr>
        <p:spPr/>
        <p:txBody>
          <a:bodyPr/>
          <a:lstStyle/>
          <a:p>
            <a:fld id="{1813CCC8-695E-47A7-A0C5-D060675C7594}" type="slidenum">
              <a:rPr lang="en-IN" smtClean="0"/>
              <a:t>‹#›</a:t>
            </a:fld>
            <a:endParaRPr lang="en-IN"/>
          </a:p>
        </p:txBody>
      </p:sp>
    </p:spTree>
    <p:extLst>
      <p:ext uri="{BB962C8B-B14F-4D97-AF65-F5344CB8AC3E}">
        <p14:creationId xmlns:p14="http://schemas.microsoft.com/office/powerpoint/2010/main" val="326442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B6BC-9C96-4E8D-94A8-E43D6081BCA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00D521-569C-4497-B55D-7DEAE4946061}"/>
              </a:ext>
            </a:extLst>
          </p:cNvPr>
          <p:cNvSpPr>
            <a:spLocks noGrp="1"/>
          </p:cNvSpPr>
          <p:nvPr>
            <p:ph type="dt" sz="half" idx="10"/>
          </p:nvPr>
        </p:nvSpPr>
        <p:spPr/>
        <p:txBody>
          <a:bodyPr/>
          <a:lstStyle/>
          <a:p>
            <a:fld id="{9B03FC12-2228-426F-9B37-26F3766F370C}" type="datetimeFigureOut">
              <a:rPr lang="en-IN" smtClean="0"/>
              <a:t>05-03-2020</a:t>
            </a:fld>
            <a:endParaRPr lang="en-IN"/>
          </a:p>
        </p:txBody>
      </p:sp>
      <p:sp>
        <p:nvSpPr>
          <p:cNvPr id="4" name="Footer Placeholder 3">
            <a:extLst>
              <a:ext uri="{FF2B5EF4-FFF2-40B4-BE49-F238E27FC236}">
                <a16:creationId xmlns:a16="http://schemas.microsoft.com/office/drawing/2014/main" id="{95B8B28B-F76B-4011-8D3B-FE2ABE8029C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317A718-6677-4E62-B954-63ACFBAF2325}"/>
              </a:ext>
            </a:extLst>
          </p:cNvPr>
          <p:cNvSpPr>
            <a:spLocks noGrp="1"/>
          </p:cNvSpPr>
          <p:nvPr>
            <p:ph type="sldNum" sz="quarter" idx="12"/>
          </p:nvPr>
        </p:nvSpPr>
        <p:spPr/>
        <p:txBody>
          <a:bodyPr/>
          <a:lstStyle/>
          <a:p>
            <a:fld id="{1813CCC8-695E-47A7-A0C5-D060675C7594}" type="slidenum">
              <a:rPr lang="en-IN" smtClean="0"/>
              <a:t>‹#›</a:t>
            </a:fld>
            <a:endParaRPr lang="en-IN"/>
          </a:p>
        </p:txBody>
      </p:sp>
    </p:spTree>
    <p:extLst>
      <p:ext uri="{BB962C8B-B14F-4D97-AF65-F5344CB8AC3E}">
        <p14:creationId xmlns:p14="http://schemas.microsoft.com/office/powerpoint/2010/main" val="119072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FBB2D-CD95-4520-941B-2A6B38A7EC92}"/>
              </a:ext>
            </a:extLst>
          </p:cNvPr>
          <p:cNvSpPr>
            <a:spLocks noGrp="1"/>
          </p:cNvSpPr>
          <p:nvPr>
            <p:ph type="dt" sz="half" idx="10"/>
          </p:nvPr>
        </p:nvSpPr>
        <p:spPr/>
        <p:txBody>
          <a:bodyPr/>
          <a:lstStyle/>
          <a:p>
            <a:fld id="{9B03FC12-2228-426F-9B37-26F3766F370C}" type="datetimeFigureOut">
              <a:rPr lang="en-IN" smtClean="0"/>
              <a:t>05-03-2020</a:t>
            </a:fld>
            <a:endParaRPr lang="en-IN"/>
          </a:p>
        </p:txBody>
      </p:sp>
      <p:sp>
        <p:nvSpPr>
          <p:cNvPr id="3" name="Footer Placeholder 2">
            <a:extLst>
              <a:ext uri="{FF2B5EF4-FFF2-40B4-BE49-F238E27FC236}">
                <a16:creationId xmlns:a16="http://schemas.microsoft.com/office/drawing/2014/main" id="{33CEA7B1-BA07-4440-9F37-52A2BCAE8C8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4F027A9-0685-40F8-B10B-89D640A3A58F}"/>
              </a:ext>
            </a:extLst>
          </p:cNvPr>
          <p:cNvSpPr>
            <a:spLocks noGrp="1"/>
          </p:cNvSpPr>
          <p:nvPr>
            <p:ph type="sldNum" sz="quarter" idx="12"/>
          </p:nvPr>
        </p:nvSpPr>
        <p:spPr/>
        <p:txBody>
          <a:bodyPr/>
          <a:lstStyle/>
          <a:p>
            <a:fld id="{1813CCC8-695E-47A7-A0C5-D060675C7594}" type="slidenum">
              <a:rPr lang="en-IN" smtClean="0"/>
              <a:t>‹#›</a:t>
            </a:fld>
            <a:endParaRPr lang="en-IN"/>
          </a:p>
        </p:txBody>
      </p:sp>
    </p:spTree>
    <p:extLst>
      <p:ext uri="{BB962C8B-B14F-4D97-AF65-F5344CB8AC3E}">
        <p14:creationId xmlns:p14="http://schemas.microsoft.com/office/powerpoint/2010/main" val="117541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BFB9-FA2A-4E65-87B4-57C81E1EF7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DA179EF-CD67-411D-99DF-7EE50B2DF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FCBB69F-2F0A-486D-B550-FDEAE6A41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412B62-7080-4A87-AEED-8D36DE94E862}"/>
              </a:ext>
            </a:extLst>
          </p:cNvPr>
          <p:cNvSpPr>
            <a:spLocks noGrp="1"/>
          </p:cNvSpPr>
          <p:nvPr>
            <p:ph type="dt" sz="half" idx="10"/>
          </p:nvPr>
        </p:nvSpPr>
        <p:spPr/>
        <p:txBody>
          <a:bodyPr/>
          <a:lstStyle/>
          <a:p>
            <a:fld id="{9B03FC12-2228-426F-9B37-26F3766F370C}" type="datetimeFigureOut">
              <a:rPr lang="en-IN" smtClean="0"/>
              <a:t>05-03-2020</a:t>
            </a:fld>
            <a:endParaRPr lang="en-IN"/>
          </a:p>
        </p:txBody>
      </p:sp>
      <p:sp>
        <p:nvSpPr>
          <p:cNvPr id="6" name="Footer Placeholder 5">
            <a:extLst>
              <a:ext uri="{FF2B5EF4-FFF2-40B4-BE49-F238E27FC236}">
                <a16:creationId xmlns:a16="http://schemas.microsoft.com/office/drawing/2014/main" id="{524A72B0-AE3A-49D0-8300-039CB52FB72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FF622FF-D895-4A92-9B13-98894FB7FD0F}"/>
              </a:ext>
            </a:extLst>
          </p:cNvPr>
          <p:cNvSpPr>
            <a:spLocks noGrp="1"/>
          </p:cNvSpPr>
          <p:nvPr>
            <p:ph type="sldNum" sz="quarter" idx="12"/>
          </p:nvPr>
        </p:nvSpPr>
        <p:spPr/>
        <p:txBody>
          <a:bodyPr/>
          <a:lstStyle/>
          <a:p>
            <a:fld id="{1813CCC8-695E-47A7-A0C5-D060675C7594}" type="slidenum">
              <a:rPr lang="en-IN" smtClean="0"/>
              <a:t>‹#›</a:t>
            </a:fld>
            <a:endParaRPr lang="en-IN"/>
          </a:p>
        </p:txBody>
      </p:sp>
    </p:spTree>
    <p:extLst>
      <p:ext uri="{BB962C8B-B14F-4D97-AF65-F5344CB8AC3E}">
        <p14:creationId xmlns:p14="http://schemas.microsoft.com/office/powerpoint/2010/main" val="174788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A8CA-21E3-4904-AFBD-2ACEF5F07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D54BC10-5477-4F70-8B3A-9F7B58669F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535B3E7-D4A7-4A0D-9509-B18E430C6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5CEF6-80BF-4545-8A66-35EADE6510D8}"/>
              </a:ext>
            </a:extLst>
          </p:cNvPr>
          <p:cNvSpPr>
            <a:spLocks noGrp="1"/>
          </p:cNvSpPr>
          <p:nvPr>
            <p:ph type="dt" sz="half" idx="10"/>
          </p:nvPr>
        </p:nvSpPr>
        <p:spPr/>
        <p:txBody>
          <a:bodyPr/>
          <a:lstStyle/>
          <a:p>
            <a:fld id="{9B03FC12-2228-426F-9B37-26F3766F370C}" type="datetimeFigureOut">
              <a:rPr lang="en-IN" smtClean="0"/>
              <a:t>05-03-2020</a:t>
            </a:fld>
            <a:endParaRPr lang="en-IN"/>
          </a:p>
        </p:txBody>
      </p:sp>
      <p:sp>
        <p:nvSpPr>
          <p:cNvPr id="6" name="Footer Placeholder 5">
            <a:extLst>
              <a:ext uri="{FF2B5EF4-FFF2-40B4-BE49-F238E27FC236}">
                <a16:creationId xmlns:a16="http://schemas.microsoft.com/office/drawing/2014/main" id="{52CBD3AA-D466-4CBD-80A1-2C6490D9D3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B9D53B7-8497-478F-966B-5C284BC65D19}"/>
              </a:ext>
            </a:extLst>
          </p:cNvPr>
          <p:cNvSpPr>
            <a:spLocks noGrp="1"/>
          </p:cNvSpPr>
          <p:nvPr>
            <p:ph type="sldNum" sz="quarter" idx="12"/>
          </p:nvPr>
        </p:nvSpPr>
        <p:spPr/>
        <p:txBody>
          <a:bodyPr/>
          <a:lstStyle/>
          <a:p>
            <a:fld id="{1813CCC8-695E-47A7-A0C5-D060675C7594}" type="slidenum">
              <a:rPr lang="en-IN" smtClean="0"/>
              <a:t>‹#›</a:t>
            </a:fld>
            <a:endParaRPr lang="en-IN"/>
          </a:p>
        </p:txBody>
      </p:sp>
    </p:spTree>
    <p:extLst>
      <p:ext uri="{BB962C8B-B14F-4D97-AF65-F5344CB8AC3E}">
        <p14:creationId xmlns:p14="http://schemas.microsoft.com/office/powerpoint/2010/main" val="237577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2E117B-D07C-4F49-8617-9F65E0331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76D924D-EB21-489C-BF8C-65E05AE0E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4EF165-723C-4AB1-B631-F9F8E0DF4A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3FC12-2228-426F-9B37-26F3766F370C}" type="datetimeFigureOut">
              <a:rPr lang="en-IN" smtClean="0"/>
              <a:t>05-03-2020</a:t>
            </a:fld>
            <a:endParaRPr lang="en-IN"/>
          </a:p>
        </p:txBody>
      </p:sp>
      <p:sp>
        <p:nvSpPr>
          <p:cNvPr id="5" name="Footer Placeholder 4">
            <a:extLst>
              <a:ext uri="{FF2B5EF4-FFF2-40B4-BE49-F238E27FC236}">
                <a16:creationId xmlns:a16="http://schemas.microsoft.com/office/drawing/2014/main" id="{FF84E1AA-020B-4EEB-A2AF-B4FF6ABF8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CEB7F47-D221-4EDF-9A14-4A85A5C59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3CCC8-695E-47A7-A0C5-D060675C7594}" type="slidenum">
              <a:rPr lang="en-IN" smtClean="0"/>
              <a:t>‹#›</a:t>
            </a:fld>
            <a:endParaRPr lang="en-IN"/>
          </a:p>
        </p:txBody>
      </p:sp>
    </p:spTree>
    <p:extLst>
      <p:ext uri="{BB962C8B-B14F-4D97-AF65-F5344CB8AC3E}">
        <p14:creationId xmlns:p14="http://schemas.microsoft.com/office/powerpoint/2010/main" val="487233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lachhabra@yahoo.co.in"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https://www.who.int/infection-prevention/tools/hand-hygiene/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hyperlink" Target="https://www.who.int/infection-prevention/tools/hand-hygiene/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who.int/infection-prevention/tools/hand-hygiene/e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who.int/emergencies/diseases/novel-coronavirus-2019/advice-for-public" TargetMode="Externa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gpsc/ipc/en/"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www.who.int/infection-prevention/tools/injections/training-education/e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file:///C:\Users\Mala%20Chhabra\Downloads\WHO-nCov-IPC_Masks-2020.1-eng.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who.int/emergencies/diseases/novel-coronavirus-2019/technical-guidance" TargetMode="External"/><Relationship Id="rId2" Type="http://schemas.openxmlformats.org/officeDocument/2006/relationships/hyperlink" Target="https://www.who.int/emergencies/diseases/novel-coronavirus-2019" TargetMode="External"/><Relationship Id="rId1" Type="http://schemas.openxmlformats.org/officeDocument/2006/relationships/slideLayout" Target="../slideLayouts/slideLayout16.xml"/><Relationship Id="rId6" Type="http://schemas.openxmlformats.org/officeDocument/2006/relationships/hyperlink" Target="https://www.who.int/news-room/q-a-detail/q-a-coronaviruses" TargetMode="External"/><Relationship Id="rId5" Type="http://schemas.openxmlformats.org/officeDocument/2006/relationships/hyperlink" Target="https://www.who.int/infection-prevention/publications/en/" TargetMode="External"/><Relationship Id="rId4" Type="http://schemas.openxmlformats.org/officeDocument/2006/relationships/hyperlink" Target="https://www.who.int/emergencies/diseases/novel-coronavirus-2019/technical-guidance/infection-prevention-and-contro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0F66C6-9FA8-9D45-9D51-E4D82268FCAB}"/>
              </a:ext>
            </a:extLst>
          </p:cNvPr>
          <p:cNvPicPr>
            <a:picLocks noChangeAspect="1"/>
          </p:cNvPicPr>
          <p:nvPr/>
        </p:nvPicPr>
        <p:blipFill rotWithShape="1">
          <a:blip r:embed="rId2"/>
          <a:srcRect l="2662" t="3318" r="2316" b="69985"/>
          <a:stretch/>
        </p:blipFill>
        <p:spPr>
          <a:xfrm>
            <a:off x="1781507" y="73574"/>
            <a:ext cx="8628993" cy="1818291"/>
          </a:xfrm>
          <a:prstGeom prst="rect">
            <a:avLst/>
          </a:prstGeom>
        </p:spPr>
      </p:pic>
      <p:sp>
        <p:nvSpPr>
          <p:cNvPr id="2" name="Title 1">
            <a:extLst>
              <a:ext uri="{FF2B5EF4-FFF2-40B4-BE49-F238E27FC236}">
                <a16:creationId xmlns:a16="http://schemas.microsoft.com/office/drawing/2014/main" id="{16A76961-25AD-9548-A94A-797F502877EF}"/>
              </a:ext>
            </a:extLst>
          </p:cNvPr>
          <p:cNvSpPr>
            <a:spLocks noGrp="1"/>
          </p:cNvSpPr>
          <p:nvPr>
            <p:ph type="ctrTitle"/>
          </p:nvPr>
        </p:nvSpPr>
        <p:spPr>
          <a:xfrm>
            <a:off x="2125559" y="3810000"/>
            <a:ext cx="7772400" cy="1255791"/>
          </a:xfrm>
        </p:spPr>
        <p:txBody>
          <a:bodyPr>
            <a:noAutofit/>
          </a:bodyPr>
          <a:lstStyle/>
          <a:p>
            <a:r>
              <a:rPr lang="en-US" sz="4800" b="1" dirty="0">
                <a:solidFill>
                  <a:srgbClr val="FF0000"/>
                </a:solidFill>
              </a:rPr>
              <a:t>Infection Prevention &amp; Control</a:t>
            </a:r>
          </a:p>
        </p:txBody>
      </p:sp>
      <p:pic>
        <p:nvPicPr>
          <p:cNvPr id="7" name="Picture 6">
            <a:extLst>
              <a:ext uri="{FF2B5EF4-FFF2-40B4-BE49-F238E27FC236}">
                <a16:creationId xmlns:a16="http://schemas.microsoft.com/office/drawing/2014/main" id="{A19219EB-CDA5-3444-AD6F-EE1A2778521F}"/>
              </a:ext>
            </a:extLst>
          </p:cNvPr>
          <p:cNvPicPr>
            <a:picLocks noChangeAspect="1"/>
          </p:cNvPicPr>
          <p:nvPr/>
        </p:nvPicPr>
        <p:blipFill rotWithShape="1">
          <a:blip r:embed="rId2"/>
          <a:srcRect l="2662" t="77290" r="2316" b="712"/>
          <a:stretch/>
        </p:blipFill>
        <p:spPr>
          <a:xfrm>
            <a:off x="1798865" y="5334000"/>
            <a:ext cx="8425791" cy="1462936"/>
          </a:xfrm>
          <a:prstGeom prst="rect">
            <a:avLst/>
          </a:prstGeom>
        </p:spPr>
      </p:pic>
      <p:pic>
        <p:nvPicPr>
          <p:cNvPr id="6" name="Picture 5">
            <a:extLst>
              <a:ext uri="{FF2B5EF4-FFF2-40B4-BE49-F238E27FC236}">
                <a16:creationId xmlns:a16="http://schemas.microsoft.com/office/drawing/2014/main" id="{403EAF6F-BEEA-D046-B257-97E3AEF8F938}"/>
              </a:ext>
            </a:extLst>
          </p:cNvPr>
          <p:cNvPicPr>
            <a:picLocks noChangeAspect="1"/>
          </p:cNvPicPr>
          <p:nvPr/>
        </p:nvPicPr>
        <p:blipFill rotWithShape="1">
          <a:blip r:embed="rId2"/>
          <a:srcRect l="5266" t="28273" r="5498" b="28870"/>
          <a:stretch/>
        </p:blipFill>
        <p:spPr>
          <a:xfrm>
            <a:off x="2774573" y="1696445"/>
            <a:ext cx="6474372" cy="2332064"/>
          </a:xfrm>
          <a:prstGeom prst="rect">
            <a:avLst/>
          </a:prstGeom>
        </p:spPr>
      </p:pic>
      <p:sp>
        <p:nvSpPr>
          <p:cNvPr id="3" name="TextBox 2">
            <a:extLst>
              <a:ext uri="{FF2B5EF4-FFF2-40B4-BE49-F238E27FC236}">
                <a16:creationId xmlns:a16="http://schemas.microsoft.com/office/drawing/2014/main" id="{12385771-4F4E-473D-B0C5-C519D07425BE}"/>
              </a:ext>
            </a:extLst>
          </p:cNvPr>
          <p:cNvSpPr txBox="1"/>
          <p:nvPr/>
        </p:nvSpPr>
        <p:spPr>
          <a:xfrm>
            <a:off x="9497544" y="5188305"/>
            <a:ext cx="2694456" cy="1754326"/>
          </a:xfrm>
          <a:prstGeom prst="rect">
            <a:avLst/>
          </a:prstGeom>
          <a:noFill/>
        </p:spPr>
        <p:txBody>
          <a:bodyPr wrap="none" rtlCol="0">
            <a:spAutoFit/>
          </a:bodyPr>
          <a:lstStyle/>
          <a:p>
            <a:r>
              <a:rPr lang="en-IN" i="1" dirty="0"/>
              <a:t>Dr Mala Chhabra</a:t>
            </a:r>
          </a:p>
          <a:p>
            <a:r>
              <a:rPr lang="en-IN" i="1" dirty="0"/>
              <a:t>Consultant, Microbiology</a:t>
            </a:r>
          </a:p>
          <a:p>
            <a:r>
              <a:rPr lang="en-IN" i="1" dirty="0"/>
              <a:t>ABVIMS &amp; Dr RMLH</a:t>
            </a:r>
          </a:p>
          <a:p>
            <a:r>
              <a:rPr lang="en-IN" i="1" dirty="0"/>
              <a:t>New Delhi</a:t>
            </a:r>
          </a:p>
          <a:p>
            <a:r>
              <a:rPr lang="en-IN" dirty="0">
                <a:hlinkClick r:id="rId3"/>
              </a:rPr>
              <a:t>malachhabra@yahoo.co.in</a:t>
            </a:r>
            <a:endParaRPr lang="en-IN" dirty="0"/>
          </a:p>
          <a:p>
            <a:r>
              <a:rPr lang="en-IN" dirty="0"/>
              <a:t>COVID 19 TOT March 2020</a:t>
            </a:r>
          </a:p>
        </p:txBody>
      </p:sp>
    </p:spTree>
    <p:extLst>
      <p:ext uri="{BB962C8B-B14F-4D97-AF65-F5344CB8AC3E}">
        <p14:creationId xmlns:p14="http://schemas.microsoft.com/office/powerpoint/2010/main" val="1704274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DE3767-7160-084F-99CA-2C021619CAD4}"/>
              </a:ext>
            </a:extLst>
          </p:cNvPr>
          <p:cNvGrpSpPr/>
          <p:nvPr/>
        </p:nvGrpSpPr>
        <p:grpSpPr>
          <a:xfrm>
            <a:off x="2" y="1"/>
            <a:ext cx="12192001" cy="6883236"/>
            <a:chOff x="0" y="0"/>
            <a:chExt cx="12192001" cy="6883236"/>
          </a:xfrm>
        </p:grpSpPr>
        <p:pic>
          <p:nvPicPr>
            <p:cNvPr id="3" name="Picture 2">
              <a:extLst>
                <a:ext uri="{FF2B5EF4-FFF2-40B4-BE49-F238E27FC236}">
                  <a16:creationId xmlns:a16="http://schemas.microsoft.com/office/drawing/2014/main" id="{22322B69-1EFB-D446-BAA5-0C6A03EAC01B}"/>
                </a:ext>
              </a:extLst>
            </p:cNvPr>
            <p:cNvPicPr>
              <a:picLocks noChangeAspect="1"/>
            </p:cNvPicPr>
            <p:nvPr/>
          </p:nvPicPr>
          <p:blipFill rotWithShape="1">
            <a:blip r:embed="rId2"/>
            <a:srcRect l="22313" t="26360" r="21896" b="36551"/>
            <a:stretch/>
          </p:blipFill>
          <p:spPr>
            <a:xfrm>
              <a:off x="3471863" y="0"/>
              <a:ext cx="8720138" cy="6883236"/>
            </a:xfrm>
            <a:prstGeom prst="rect">
              <a:avLst/>
            </a:prstGeom>
          </p:spPr>
        </p:pic>
        <p:pic>
          <p:nvPicPr>
            <p:cNvPr id="4" name="Picture 3">
              <a:extLst>
                <a:ext uri="{FF2B5EF4-FFF2-40B4-BE49-F238E27FC236}">
                  <a16:creationId xmlns:a16="http://schemas.microsoft.com/office/drawing/2014/main" id="{12DC9E38-2456-6140-9EF7-3F16C8BF9F1E}"/>
                </a:ext>
              </a:extLst>
            </p:cNvPr>
            <p:cNvPicPr>
              <a:picLocks noChangeAspect="1"/>
            </p:cNvPicPr>
            <p:nvPr/>
          </p:nvPicPr>
          <p:blipFill rotWithShape="1">
            <a:blip r:embed="rId2"/>
            <a:srcRect l="22313" t="43818" r="48618" b="36551"/>
            <a:stretch/>
          </p:blipFill>
          <p:spPr>
            <a:xfrm>
              <a:off x="0" y="0"/>
              <a:ext cx="7758113" cy="6883236"/>
            </a:xfrm>
            <a:prstGeom prst="rect">
              <a:avLst/>
            </a:prstGeom>
          </p:spPr>
        </p:pic>
        <p:pic>
          <p:nvPicPr>
            <p:cNvPr id="5" name="Picture 4">
              <a:extLst>
                <a:ext uri="{FF2B5EF4-FFF2-40B4-BE49-F238E27FC236}">
                  <a16:creationId xmlns:a16="http://schemas.microsoft.com/office/drawing/2014/main" id="{D9BFC08E-FD05-8B44-A574-1D6182D0A379}"/>
                </a:ext>
              </a:extLst>
            </p:cNvPr>
            <p:cNvPicPr>
              <a:picLocks noChangeAspect="1"/>
            </p:cNvPicPr>
            <p:nvPr/>
          </p:nvPicPr>
          <p:blipFill rotWithShape="1">
            <a:blip r:embed="rId2"/>
            <a:srcRect l="23294" t="43818" r="48618" b="36551"/>
            <a:stretch/>
          </p:blipFill>
          <p:spPr>
            <a:xfrm>
              <a:off x="1014413" y="185738"/>
              <a:ext cx="8229600" cy="3057525"/>
            </a:xfrm>
            <a:prstGeom prst="rect">
              <a:avLst/>
            </a:prstGeom>
          </p:spPr>
        </p:pic>
      </p:grpSp>
      <p:sp>
        <p:nvSpPr>
          <p:cNvPr id="7" name="TextBox 6">
            <a:extLst>
              <a:ext uri="{FF2B5EF4-FFF2-40B4-BE49-F238E27FC236}">
                <a16:creationId xmlns:a16="http://schemas.microsoft.com/office/drawing/2014/main" id="{83FF265B-832A-A249-898E-1C5C892ADEBC}"/>
              </a:ext>
            </a:extLst>
          </p:cNvPr>
          <p:cNvSpPr txBox="1"/>
          <p:nvPr/>
        </p:nvSpPr>
        <p:spPr>
          <a:xfrm>
            <a:off x="1452564" y="1971678"/>
            <a:ext cx="7448551" cy="769441"/>
          </a:xfrm>
          <a:prstGeom prst="rect">
            <a:avLst/>
          </a:prstGeom>
          <a:noFill/>
        </p:spPr>
        <p:txBody>
          <a:bodyPr wrap="square" rtlCol="0">
            <a:spAutoFit/>
          </a:bodyPr>
          <a:lstStyle/>
          <a:p>
            <a:r>
              <a:rPr lang="en-US" sz="4400" b="1" dirty="0">
                <a:solidFill>
                  <a:srgbClr val="FF0000"/>
                </a:solidFill>
                <a:latin typeface="Arial" panose="020B0604020202020204" pitchFamily="34" charset="0"/>
                <a:cs typeface="Arial" panose="020B0604020202020204" pitchFamily="34" charset="0"/>
              </a:rPr>
              <a:t>Standard Precautions</a:t>
            </a:r>
            <a:endParaRPr lang="en-US" sz="4400" b="1" dirty="0">
              <a:solidFill>
                <a:srgbClr val="FF0000"/>
              </a:solidFill>
              <a:latin typeface="+mj-lt"/>
            </a:endParaRPr>
          </a:p>
        </p:txBody>
      </p:sp>
    </p:spTree>
    <p:extLst>
      <p:ext uri="{BB962C8B-B14F-4D97-AF65-F5344CB8AC3E}">
        <p14:creationId xmlns:p14="http://schemas.microsoft.com/office/powerpoint/2010/main" val="366206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999" y="367619"/>
            <a:ext cx="7412401" cy="720000"/>
          </a:xfrm>
        </p:spPr>
        <p:txBody>
          <a:bodyPr>
            <a:noAutofit/>
          </a:bodyPr>
          <a:lstStyle/>
          <a:p>
            <a:r>
              <a:rPr lang="en-US" sz="4000" b="1" dirty="0">
                <a:solidFill>
                  <a:srgbClr val="FF0000"/>
                </a:solidFill>
              </a:rPr>
              <a:t>Standard precautions</a:t>
            </a:r>
          </a:p>
        </p:txBody>
      </p:sp>
      <p:sp>
        <p:nvSpPr>
          <p:cNvPr id="3" name="Content Placeholder 2"/>
          <p:cNvSpPr>
            <a:spLocks noGrp="1"/>
          </p:cNvSpPr>
          <p:nvPr>
            <p:ph idx="1"/>
          </p:nvPr>
        </p:nvSpPr>
        <p:spPr>
          <a:xfrm>
            <a:off x="1981200" y="1600200"/>
            <a:ext cx="8229600" cy="4876800"/>
          </a:xfrm>
        </p:spPr>
        <p:txBody>
          <a:bodyPr>
            <a:normAutofit/>
          </a:bodyPr>
          <a:lstStyle/>
          <a:p>
            <a:r>
              <a:rPr lang="en-US" dirty="0"/>
              <a:t>The </a:t>
            </a:r>
            <a:r>
              <a:rPr lang="en-US" i="1" dirty="0"/>
              <a:t>basic level of IPC precautions</a:t>
            </a:r>
            <a:r>
              <a:rPr lang="en-US" dirty="0"/>
              <a:t>, to be used for </a:t>
            </a:r>
            <a:r>
              <a:rPr lang="en-US" b="1" u="sng" dirty="0"/>
              <a:t>ALL</a:t>
            </a:r>
            <a:r>
              <a:rPr lang="en-US" b="1" dirty="0"/>
              <a:t> </a:t>
            </a:r>
            <a:r>
              <a:rPr lang="en-US" dirty="0"/>
              <a:t>patients at </a:t>
            </a:r>
            <a:r>
              <a:rPr lang="en-US" b="1" u="sng" dirty="0"/>
              <a:t>ALL </a:t>
            </a:r>
            <a:r>
              <a:rPr lang="en-US" dirty="0"/>
              <a:t>times</a:t>
            </a:r>
            <a:r>
              <a:rPr lang="en-US" altLang="en-US" dirty="0"/>
              <a:t> regardless of suspected or confirmed status of the patient</a:t>
            </a:r>
            <a:endParaRPr lang="en-US" dirty="0"/>
          </a:p>
          <a:p>
            <a:pPr marL="0" indent="0">
              <a:buNone/>
            </a:pPr>
            <a:endParaRPr lang="en-US" b="1" dirty="0"/>
          </a:p>
          <a:p>
            <a:pPr marL="342900" indent="-342900"/>
            <a:r>
              <a:rPr lang="en-US" b="1" dirty="0"/>
              <a:t>Risk assessment </a:t>
            </a:r>
            <a:r>
              <a:rPr lang="en-US" dirty="0"/>
              <a:t>is critical for all activities, i.e. assess each health care activity and determine the personal protective equipment (PPE) that is needed for adequate protection</a:t>
            </a:r>
          </a:p>
        </p:txBody>
      </p:sp>
    </p:spTree>
    <p:extLst>
      <p:ext uri="{BB962C8B-B14F-4D97-AF65-F5344CB8AC3E}">
        <p14:creationId xmlns:p14="http://schemas.microsoft.com/office/powerpoint/2010/main" val="380674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C460EB9-4A46-1144-8B06-BCDF98862633}"/>
              </a:ext>
            </a:extLst>
          </p:cNvPr>
          <p:cNvSpPr>
            <a:spLocks noGrp="1"/>
          </p:cNvSpPr>
          <p:nvPr>
            <p:ph type="title"/>
          </p:nvPr>
        </p:nvSpPr>
        <p:spPr>
          <a:xfrm>
            <a:off x="1921567" y="21767"/>
            <a:ext cx="8697913" cy="1398588"/>
          </a:xfrm>
        </p:spPr>
        <p:txBody>
          <a:bodyPr/>
          <a:lstStyle/>
          <a:p>
            <a:pPr eaLnBrk="1" hangingPunct="1"/>
            <a:r>
              <a:rPr lang="en-US" altLang="en-US" b="1" dirty="0">
                <a:solidFill>
                  <a:srgbClr val="FF0000"/>
                </a:solidFill>
                <a:latin typeface="+mn-lt"/>
              </a:rPr>
              <a:t>Elements of Standard Precautions</a:t>
            </a:r>
          </a:p>
        </p:txBody>
      </p:sp>
      <p:sp>
        <p:nvSpPr>
          <p:cNvPr id="28675" name="Content Placeholder 2">
            <a:extLst>
              <a:ext uri="{FF2B5EF4-FFF2-40B4-BE49-F238E27FC236}">
                <a16:creationId xmlns:a16="http://schemas.microsoft.com/office/drawing/2014/main" id="{87B2EFDF-FD75-D345-A6A7-8D98A5AB855E}"/>
              </a:ext>
            </a:extLst>
          </p:cNvPr>
          <p:cNvSpPr>
            <a:spLocks noGrp="1"/>
          </p:cNvSpPr>
          <p:nvPr>
            <p:ph idx="1"/>
          </p:nvPr>
        </p:nvSpPr>
        <p:spPr>
          <a:xfrm>
            <a:off x="1936144" y="1447800"/>
            <a:ext cx="7875587" cy="4792662"/>
          </a:xfrm>
        </p:spPr>
        <p:txBody>
          <a:bodyPr>
            <a:normAutofit/>
          </a:bodyPr>
          <a:lstStyle/>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bg2">
                    <a:lumMod val="10000"/>
                  </a:schemeClr>
                </a:solidFill>
              </a:rPr>
              <a:t>Hand hygiene</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bg2">
                    <a:lumMod val="10000"/>
                  </a:schemeClr>
                </a:solidFill>
              </a:rPr>
              <a:t>Respiratory hygiene (etiquette)</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bg2">
                    <a:lumMod val="10000"/>
                  </a:schemeClr>
                </a:solidFill>
              </a:rPr>
              <a:t>PPE according to the risk </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bg2">
                    <a:lumMod val="10000"/>
                  </a:schemeClr>
                </a:solidFill>
              </a:rPr>
              <a:t>Safe injection practices, sharps management and injury prevention</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tx1">
                    <a:lumMod val="50000"/>
                    <a:lumOff val="50000"/>
                  </a:schemeClr>
                </a:solidFill>
              </a:rPr>
              <a:t>Safe handling, cleaning and disinfection of patient care equipment</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tx1">
                    <a:lumMod val="50000"/>
                    <a:lumOff val="50000"/>
                  </a:schemeClr>
                </a:solidFill>
              </a:rPr>
              <a:t>Environmental cleaning </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tx1">
                    <a:lumMod val="50000"/>
                    <a:lumOff val="50000"/>
                  </a:schemeClr>
                </a:solidFill>
              </a:rPr>
              <a:t>Safe handling and cleaning of soiled linen</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solidFill>
                  <a:schemeClr val="tx1">
                    <a:lumMod val="50000"/>
                    <a:lumOff val="50000"/>
                  </a:schemeClr>
                </a:solidFill>
              </a:rPr>
              <a:t>Waste management </a:t>
            </a:r>
          </a:p>
        </p:txBody>
      </p:sp>
    </p:spTree>
    <p:extLst>
      <p:ext uri="{BB962C8B-B14F-4D97-AF65-F5344CB8AC3E}">
        <p14:creationId xmlns:p14="http://schemas.microsoft.com/office/powerpoint/2010/main" val="1077795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267" y="-130030"/>
            <a:ext cx="8229600" cy="1143000"/>
          </a:xfrm>
        </p:spPr>
        <p:txBody>
          <a:bodyPr>
            <a:normAutofit/>
          </a:bodyPr>
          <a:lstStyle/>
          <a:p>
            <a:pPr algn="l"/>
            <a:r>
              <a:rPr lang="en-US" sz="4000" b="1" dirty="0">
                <a:solidFill>
                  <a:srgbClr val="FF0000"/>
                </a:solidFill>
                <a:latin typeface="+mn-lt"/>
              </a:rPr>
              <a:t>Chain of Transmission</a:t>
            </a:r>
          </a:p>
        </p:txBody>
      </p:sp>
      <p:pic>
        <p:nvPicPr>
          <p:cNvPr id="18" name="image6.jpg">
            <a:extLst>
              <a:ext uri="{FF2B5EF4-FFF2-40B4-BE49-F238E27FC236}">
                <a16:creationId xmlns:a16="http://schemas.microsoft.com/office/drawing/2014/main" id="{4410B8F2-9D45-5D42-B602-3A53D0266AD9}"/>
              </a:ext>
            </a:extLst>
          </p:cNvPr>
          <p:cNvPicPr/>
          <p:nvPr/>
        </p:nvPicPr>
        <p:blipFill>
          <a:blip r:embed="rId3" cstate="email">
            <a:extLst>
              <a:ext uri="{28A0092B-C50C-407E-A947-70E740481C1C}">
                <a14:useLocalDpi xmlns:a14="http://schemas.microsoft.com/office/drawing/2010/main"/>
              </a:ext>
            </a:extLst>
          </a:blip>
          <a:srcRect/>
          <a:stretch>
            <a:fillRect/>
          </a:stretch>
        </p:blipFill>
        <p:spPr>
          <a:xfrm>
            <a:off x="2885623" y="1139371"/>
            <a:ext cx="6019800" cy="4118610"/>
          </a:xfrm>
          <a:prstGeom prst="rect">
            <a:avLst/>
          </a:prstGeom>
          <a:ln/>
        </p:spPr>
      </p:pic>
      <p:sp>
        <p:nvSpPr>
          <p:cNvPr id="19" name="Content Placeholder 2">
            <a:extLst>
              <a:ext uri="{FF2B5EF4-FFF2-40B4-BE49-F238E27FC236}">
                <a16:creationId xmlns:a16="http://schemas.microsoft.com/office/drawing/2014/main" id="{1285FAEE-2EBF-2448-9D08-E352B888ADF3}"/>
              </a:ext>
            </a:extLst>
          </p:cNvPr>
          <p:cNvSpPr txBox="1">
            <a:spLocks/>
          </p:cNvSpPr>
          <p:nvPr/>
        </p:nvSpPr>
        <p:spPr>
          <a:xfrm>
            <a:off x="1762352" y="5510783"/>
            <a:ext cx="8667296" cy="1504504"/>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US" sz="6200" dirty="0"/>
              <a:t>For an infection to spread, </a:t>
            </a:r>
            <a:r>
              <a:rPr lang="en-US" sz="6200" u="sng" dirty="0"/>
              <a:t>all links must be connected</a:t>
            </a:r>
          </a:p>
          <a:p>
            <a:pPr marL="0" indent="0">
              <a:spcAft>
                <a:spcPts val="600"/>
              </a:spcAft>
              <a:buNone/>
            </a:pPr>
            <a:endParaRPr lang="en-US" sz="6200" u="sng" dirty="0"/>
          </a:p>
          <a:p>
            <a:pPr marL="261938" indent="-261938">
              <a:spcAft>
                <a:spcPts val="600"/>
              </a:spcAft>
            </a:pPr>
            <a:r>
              <a:rPr lang="en-US" sz="6200" u="sng" dirty="0"/>
              <a:t>Breaking any one link,</a:t>
            </a:r>
            <a:r>
              <a:rPr lang="en-US" sz="6200" dirty="0"/>
              <a:t> will stop disease transmission!</a:t>
            </a:r>
          </a:p>
          <a:p>
            <a:pPr marL="0" indent="0">
              <a:buNone/>
            </a:pPr>
            <a:endParaRPr lang="en-US" dirty="0"/>
          </a:p>
        </p:txBody>
      </p:sp>
    </p:spTree>
    <p:extLst>
      <p:ext uri="{BB962C8B-B14F-4D97-AF65-F5344CB8AC3E}">
        <p14:creationId xmlns:p14="http://schemas.microsoft.com/office/powerpoint/2010/main" val="108929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999" y="1566392"/>
            <a:ext cx="8424001" cy="2347200"/>
          </a:xfrm>
        </p:spPr>
        <p:txBody>
          <a:bodyPr>
            <a:normAutofit/>
          </a:bodyPr>
          <a:lstStyle/>
          <a:p>
            <a:pPr marL="342900" indent="-342900"/>
            <a:r>
              <a:rPr lang="en-US" sz="2400" dirty="0"/>
              <a:t>Best way to prevent the spread of germs in the health care setting and community</a:t>
            </a:r>
          </a:p>
          <a:p>
            <a:pPr marL="342900" indent="-342900"/>
            <a:r>
              <a:rPr lang="en-US" sz="2400" dirty="0"/>
              <a:t>Our hands are our main tool for work as health care workers- and they are the key link in the chain of transmission</a:t>
            </a:r>
          </a:p>
          <a:p>
            <a:endParaRPr lang="en-US" sz="2000" dirty="0"/>
          </a:p>
        </p:txBody>
      </p:sp>
      <p:sp>
        <p:nvSpPr>
          <p:cNvPr id="2" name="Title 1"/>
          <p:cNvSpPr>
            <a:spLocks noGrp="1"/>
          </p:cNvSpPr>
          <p:nvPr>
            <p:ph type="title"/>
          </p:nvPr>
        </p:nvSpPr>
        <p:spPr/>
        <p:txBody>
          <a:bodyPr>
            <a:normAutofit/>
          </a:bodyPr>
          <a:lstStyle/>
          <a:p>
            <a:r>
              <a:rPr lang="en-US" sz="4000" b="1" dirty="0">
                <a:solidFill>
                  <a:srgbClr val="FF0000"/>
                </a:solidFill>
                <a:latin typeface="+mn-lt"/>
              </a:rPr>
              <a:t>Hand Hygiene</a:t>
            </a:r>
          </a:p>
        </p:txBody>
      </p:sp>
      <p:pic>
        <p:nvPicPr>
          <p:cNvPr id="6" name="Picture 1">
            <a:extLst>
              <a:ext uri="{FF2B5EF4-FFF2-40B4-BE49-F238E27FC236}">
                <a16:creationId xmlns:a16="http://schemas.microsoft.com/office/drawing/2014/main" id="{375A1B1C-B152-5D4F-895E-7A2F09C707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901"/>
          <a:stretch/>
        </p:blipFill>
        <p:spPr bwMode="auto">
          <a:xfrm>
            <a:off x="2621402" y="2974554"/>
            <a:ext cx="6435396" cy="36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F925668-4780-43C4-A203-C50FAA059EF4}"/>
              </a:ext>
            </a:extLst>
          </p:cNvPr>
          <p:cNvSpPr txBox="1"/>
          <p:nvPr/>
        </p:nvSpPr>
        <p:spPr>
          <a:xfrm>
            <a:off x="7467600" y="4889324"/>
            <a:ext cx="1295400" cy="369332"/>
          </a:xfrm>
          <a:prstGeom prst="rect">
            <a:avLst/>
          </a:prstGeom>
          <a:solidFill>
            <a:schemeClr val="bg1"/>
          </a:solidFill>
        </p:spPr>
        <p:txBody>
          <a:bodyPr wrap="square" rtlCol="0">
            <a:spAutoFit/>
          </a:bodyPr>
          <a:lstStyle/>
          <a:p>
            <a:pPr>
              <a:defRPr/>
            </a:pPr>
            <a:endParaRPr lang="en-US" dirty="0">
              <a:solidFill>
                <a:prstClr val="black"/>
              </a:solidFill>
              <a:latin typeface="Arial"/>
            </a:endParaRPr>
          </a:p>
        </p:txBody>
      </p:sp>
      <p:sp>
        <p:nvSpPr>
          <p:cNvPr id="7" name="TextBox 6">
            <a:extLst>
              <a:ext uri="{FF2B5EF4-FFF2-40B4-BE49-F238E27FC236}">
                <a16:creationId xmlns:a16="http://schemas.microsoft.com/office/drawing/2014/main" id="{CF789247-7684-4C71-86CD-C90FB6047CA8}"/>
              </a:ext>
            </a:extLst>
          </p:cNvPr>
          <p:cNvSpPr txBox="1"/>
          <p:nvPr/>
        </p:nvSpPr>
        <p:spPr>
          <a:xfrm>
            <a:off x="6833419" y="6305715"/>
            <a:ext cx="1929581" cy="307777"/>
          </a:xfrm>
          <a:prstGeom prst="rect">
            <a:avLst/>
          </a:prstGeom>
          <a:solidFill>
            <a:schemeClr val="bg1"/>
          </a:solidFill>
        </p:spPr>
        <p:txBody>
          <a:bodyPr wrap="square" rtlCol="0">
            <a:spAutoFit/>
          </a:bodyPr>
          <a:lstStyle/>
          <a:p>
            <a:pPr>
              <a:defRPr/>
            </a:pPr>
            <a:r>
              <a:rPr lang="en-US" sz="1400" dirty="0">
                <a:solidFill>
                  <a:prstClr val="black"/>
                </a:solidFill>
                <a:latin typeface="Arial"/>
              </a:rPr>
              <a:t>Caregivers</a:t>
            </a:r>
          </a:p>
        </p:txBody>
      </p:sp>
      <p:sp>
        <p:nvSpPr>
          <p:cNvPr id="8" name="TextBox 7">
            <a:extLst>
              <a:ext uri="{FF2B5EF4-FFF2-40B4-BE49-F238E27FC236}">
                <a16:creationId xmlns:a16="http://schemas.microsoft.com/office/drawing/2014/main" id="{5E88E7BF-0ABA-43E8-AE06-0327378E06CB}"/>
              </a:ext>
            </a:extLst>
          </p:cNvPr>
          <p:cNvSpPr txBox="1"/>
          <p:nvPr/>
        </p:nvSpPr>
        <p:spPr>
          <a:xfrm>
            <a:off x="7315201" y="4088797"/>
            <a:ext cx="1929581" cy="307777"/>
          </a:xfrm>
          <a:prstGeom prst="rect">
            <a:avLst/>
          </a:prstGeom>
          <a:solidFill>
            <a:schemeClr val="bg1"/>
          </a:solidFill>
        </p:spPr>
        <p:txBody>
          <a:bodyPr wrap="square" rtlCol="0">
            <a:spAutoFit/>
          </a:bodyPr>
          <a:lstStyle/>
          <a:p>
            <a:pPr>
              <a:defRPr/>
            </a:pPr>
            <a:r>
              <a:rPr lang="en-US" sz="1400" dirty="0">
                <a:solidFill>
                  <a:prstClr val="black"/>
                </a:solidFill>
                <a:latin typeface="Arial"/>
              </a:rPr>
              <a:t>Instruments</a:t>
            </a:r>
          </a:p>
        </p:txBody>
      </p:sp>
      <p:sp>
        <p:nvSpPr>
          <p:cNvPr id="9" name="TextBox 8">
            <a:extLst>
              <a:ext uri="{FF2B5EF4-FFF2-40B4-BE49-F238E27FC236}">
                <a16:creationId xmlns:a16="http://schemas.microsoft.com/office/drawing/2014/main" id="{1616AA73-8FCE-4ED2-88DA-7BFDC556999B}"/>
              </a:ext>
            </a:extLst>
          </p:cNvPr>
          <p:cNvSpPr txBox="1"/>
          <p:nvPr/>
        </p:nvSpPr>
        <p:spPr>
          <a:xfrm>
            <a:off x="2723536" y="6244160"/>
            <a:ext cx="1929581" cy="307777"/>
          </a:xfrm>
          <a:prstGeom prst="rect">
            <a:avLst/>
          </a:prstGeom>
          <a:solidFill>
            <a:schemeClr val="bg1"/>
          </a:solidFill>
        </p:spPr>
        <p:txBody>
          <a:bodyPr wrap="square" rtlCol="0">
            <a:spAutoFit/>
          </a:bodyPr>
          <a:lstStyle/>
          <a:p>
            <a:pPr>
              <a:defRPr/>
            </a:pPr>
            <a:r>
              <a:rPr lang="en-US" sz="1400" dirty="0">
                <a:solidFill>
                  <a:prstClr val="black"/>
                </a:solidFill>
                <a:latin typeface="Arial"/>
              </a:rPr>
              <a:t>Cellphones</a:t>
            </a:r>
          </a:p>
        </p:txBody>
      </p:sp>
      <p:sp>
        <p:nvSpPr>
          <p:cNvPr id="10" name="TextBox 9">
            <a:extLst>
              <a:ext uri="{FF2B5EF4-FFF2-40B4-BE49-F238E27FC236}">
                <a16:creationId xmlns:a16="http://schemas.microsoft.com/office/drawing/2014/main" id="{B946B889-CA9C-48F2-A9D0-F8305A8618B7}"/>
              </a:ext>
            </a:extLst>
          </p:cNvPr>
          <p:cNvSpPr txBox="1"/>
          <p:nvPr/>
        </p:nvSpPr>
        <p:spPr>
          <a:xfrm>
            <a:off x="2745444" y="4991714"/>
            <a:ext cx="1929581" cy="307777"/>
          </a:xfrm>
          <a:prstGeom prst="rect">
            <a:avLst/>
          </a:prstGeom>
          <a:solidFill>
            <a:schemeClr val="bg1"/>
          </a:solidFill>
        </p:spPr>
        <p:txBody>
          <a:bodyPr wrap="square" rtlCol="0">
            <a:spAutoFit/>
          </a:bodyPr>
          <a:lstStyle/>
          <a:p>
            <a:pPr>
              <a:defRPr/>
            </a:pPr>
            <a:r>
              <a:rPr lang="en-US" sz="1400" dirty="0">
                <a:solidFill>
                  <a:prstClr val="black"/>
                </a:solidFill>
                <a:latin typeface="Arial"/>
              </a:rPr>
              <a:t>Medication</a:t>
            </a:r>
          </a:p>
        </p:txBody>
      </p:sp>
      <p:sp>
        <p:nvSpPr>
          <p:cNvPr id="11" name="TextBox 10">
            <a:extLst>
              <a:ext uri="{FF2B5EF4-FFF2-40B4-BE49-F238E27FC236}">
                <a16:creationId xmlns:a16="http://schemas.microsoft.com/office/drawing/2014/main" id="{9B66069A-EBE9-4513-8B6F-9A31912489FE}"/>
              </a:ext>
            </a:extLst>
          </p:cNvPr>
          <p:cNvSpPr txBox="1"/>
          <p:nvPr/>
        </p:nvSpPr>
        <p:spPr>
          <a:xfrm>
            <a:off x="2730910" y="4016880"/>
            <a:ext cx="1929581" cy="307777"/>
          </a:xfrm>
          <a:prstGeom prst="rect">
            <a:avLst/>
          </a:prstGeom>
          <a:solidFill>
            <a:schemeClr val="bg1"/>
          </a:solidFill>
        </p:spPr>
        <p:txBody>
          <a:bodyPr wrap="square" rtlCol="0">
            <a:spAutoFit/>
          </a:bodyPr>
          <a:lstStyle/>
          <a:p>
            <a:pPr>
              <a:defRPr/>
            </a:pPr>
            <a:r>
              <a:rPr lang="en-US" sz="1400" dirty="0">
                <a:solidFill>
                  <a:prstClr val="black"/>
                </a:solidFill>
                <a:latin typeface="Arial"/>
              </a:rPr>
              <a:t>Door handles</a:t>
            </a:r>
          </a:p>
        </p:txBody>
      </p:sp>
    </p:spTree>
    <p:extLst>
      <p:ext uri="{BB962C8B-B14F-4D97-AF65-F5344CB8AC3E}">
        <p14:creationId xmlns:p14="http://schemas.microsoft.com/office/powerpoint/2010/main" val="1364668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D9FBBD-4D50-554B-956E-207DE2A8C685}"/>
              </a:ext>
            </a:extLst>
          </p:cNvPr>
          <p:cNvSpPr>
            <a:spLocks noGrp="1"/>
          </p:cNvSpPr>
          <p:nvPr>
            <p:ph type="title"/>
          </p:nvPr>
        </p:nvSpPr>
        <p:spPr>
          <a:xfrm>
            <a:off x="1866321" y="228600"/>
            <a:ext cx="6955201" cy="720000"/>
          </a:xfrm>
        </p:spPr>
        <p:txBody>
          <a:bodyPr/>
          <a:lstStyle/>
          <a:p>
            <a:r>
              <a:rPr lang="en-CA" sz="3200" b="1" dirty="0">
                <a:solidFill>
                  <a:srgbClr val="FF0000"/>
                </a:solidFill>
                <a:latin typeface="Arial" panose="020B0604020202020204" pitchFamily="34" charset="0"/>
                <a:cs typeface="Arial" panose="020B0604020202020204" pitchFamily="34" charset="0"/>
              </a:rPr>
              <a:t>Hand hygiene: WHO 5 moments</a:t>
            </a:r>
            <a:endParaRPr lang="en-US" sz="3200" b="1" dirty="0">
              <a:solidFill>
                <a:srgbClr val="FF0000"/>
              </a:solidFill>
            </a:endParaRPr>
          </a:p>
        </p:txBody>
      </p:sp>
      <p:pic>
        <p:nvPicPr>
          <p:cNvPr id="2" name="Picture 1">
            <a:extLst>
              <a:ext uri="{FF2B5EF4-FFF2-40B4-BE49-F238E27FC236}">
                <a16:creationId xmlns:a16="http://schemas.microsoft.com/office/drawing/2014/main" id="{B827B358-AB15-46D7-A55D-AA1B384E75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1386" y="1219200"/>
            <a:ext cx="7385003" cy="5483592"/>
          </a:xfrm>
          <a:prstGeom prst="rect">
            <a:avLst/>
          </a:prstGeom>
        </p:spPr>
      </p:pic>
      <p:sp>
        <p:nvSpPr>
          <p:cNvPr id="7" name="Text Placeholder 6">
            <a:extLst>
              <a:ext uri="{FF2B5EF4-FFF2-40B4-BE49-F238E27FC236}">
                <a16:creationId xmlns:a16="http://schemas.microsoft.com/office/drawing/2014/main" id="{3C5D2871-9E31-1248-ACC9-BAE4CC22722A}"/>
              </a:ext>
            </a:extLst>
          </p:cNvPr>
          <p:cNvSpPr>
            <a:spLocks noGrp="1"/>
          </p:cNvSpPr>
          <p:nvPr>
            <p:ph type="body" sz="quarter" idx="21"/>
          </p:nvPr>
        </p:nvSpPr>
        <p:spPr>
          <a:xfrm>
            <a:off x="1866320" y="6494214"/>
            <a:ext cx="8419774" cy="208579"/>
          </a:xfrm>
        </p:spPr>
        <p:txBody>
          <a:bodyPr>
            <a:normAutofit fontScale="92500" lnSpcReduction="20000"/>
          </a:bodyPr>
          <a:lstStyle/>
          <a:p>
            <a:r>
              <a:rPr lang="en-US" sz="1000" dirty="0">
                <a:hlinkClick r:id="rId4"/>
              </a:rPr>
              <a:t>https://www.who.int/infection-prevention/tools/hand-hygiene/en/</a:t>
            </a:r>
            <a:r>
              <a:rPr lang="en-US" sz="1000" dirty="0"/>
              <a:t> </a:t>
            </a:r>
          </a:p>
        </p:txBody>
      </p:sp>
    </p:spTree>
    <p:extLst>
      <p:ext uri="{BB962C8B-B14F-4D97-AF65-F5344CB8AC3E}">
        <p14:creationId xmlns:p14="http://schemas.microsoft.com/office/powerpoint/2010/main" val="1936657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A7EC79-DD38-4B4D-A7E2-987C0E6CDE60}"/>
              </a:ext>
            </a:extLst>
          </p:cNvPr>
          <p:cNvSpPr>
            <a:spLocks noGrp="1"/>
          </p:cNvSpPr>
          <p:nvPr>
            <p:ph idx="1"/>
          </p:nvPr>
        </p:nvSpPr>
        <p:spPr>
          <a:xfrm>
            <a:off x="5943600" y="1295400"/>
            <a:ext cx="4718180" cy="4237200"/>
          </a:xfrm>
        </p:spPr>
        <p:txBody>
          <a:bodyPr>
            <a:noAutofit/>
          </a:bodyPr>
          <a:lstStyle/>
          <a:p>
            <a:pPr marL="285750" indent="-285750"/>
            <a:r>
              <a:rPr lang="en-US" dirty="0"/>
              <a:t>Use appropriate product and technique</a:t>
            </a:r>
          </a:p>
          <a:p>
            <a:pPr marL="285750" indent="-285750"/>
            <a:r>
              <a:rPr lang="en-US" dirty="0"/>
              <a:t>An alcohol-based hand rub product is preferable, if hands are not visibly soiled</a:t>
            </a:r>
          </a:p>
          <a:p>
            <a:pPr marL="646113" lvl="1" indent="-285750"/>
            <a:r>
              <a:rPr lang="en-US" sz="2800" b="1" dirty="0"/>
              <a:t>Rub hands for 20–30 seconds!</a:t>
            </a:r>
          </a:p>
          <a:p>
            <a:pPr marL="285750" indent="-285750"/>
            <a:r>
              <a:rPr lang="en-US" dirty="0"/>
              <a:t>Soap, running water and single use towel, when visibly dirty or contaminated with proteinaceous material</a:t>
            </a:r>
          </a:p>
          <a:p>
            <a:pPr marL="646113" lvl="1" indent="-285750"/>
            <a:r>
              <a:rPr lang="en-US" sz="2800" b="1" dirty="0"/>
              <a:t>Wash hands for 40–60 seconds!</a:t>
            </a:r>
          </a:p>
        </p:txBody>
      </p:sp>
      <p:sp>
        <p:nvSpPr>
          <p:cNvPr id="5" name="Title 4">
            <a:extLst>
              <a:ext uri="{FF2B5EF4-FFF2-40B4-BE49-F238E27FC236}">
                <a16:creationId xmlns:a16="http://schemas.microsoft.com/office/drawing/2014/main" id="{7E6745C6-99A3-1E4A-96D5-4515BC3B6175}"/>
              </a:ext>
            </a:extLst>
          </p:cNvPr>
          <p:cNvSpPr>
            <a:spLocks noGrp="1"/>
          </p:cNvSpPr>
          <p:nvPr>
            <p:ph type="title"/>
          </p:nvPr>
        </p:nvSpPr>
        <p:spPr>
          <a:xfrm>
            <a:off x="1866320" y="303307"/>
            <a:ext cx="6120000" cy="720000"/>
          </a:xfrm>
        </p:spPr>
        <p:txBody>
          <a:bodyPr>
            <a:normAutofit/>
          </a:bodyPr>
          <a:lstStyle/>
          <a:p>
            <a:r>
              <a:rPr lang="en-CA" sz="4000" b="1" dirty="0">
                <a:solidFill>
                  <a:srgbClr val="FF0000"/>
                </a:solidFill>
                <a:latin typeface="Arial" panose="020B0604020202020204" pitchFamily="34" charset="0"/>
                <a:cs typeface="Arial" panose="020B0604020202020204" pitchFamily="34" charset="0"/>
              </a:rPr>
              <a:t>Hand hygiene: HOW</a:t>
            </a:r>
            <a:endParaRPr lang="en-US" sz="4000" b="1" dirty="0">
              <a:solidFill>
                <a:srgbClr val="FF0000"/>
              </a:solidFill>
            </a:endParaRPr>
          </a:p>
        </p:txBody>
      </p:sp>
      <p:pic>
        <p:nvPicPr>
          <p:cNvPr id="3" name="Picture 2">
            <a:extLst>
              <a:ext uri="{FF2B5EF4-FFF2-40B4-BE49-F238E27FC236}">
                <a16:creationId xmlns:a16="http://schemas.microsoft.com/office/drawing/2014/main" id="{2095CA99-DFF9-4928-A23A-4F1B047E68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9240" y="1295401"/>
            <a:ext cx="3636495" cy="4834739"/>
          </a:xfrm>
          <a:prstGeom prst="rect">
            <a:avLst/>
          </a:prstGeom>
        </p:spPr>
      </p:pic>
      <p:sp>
        <p:nvSpPr>
          <p:cNvPr id="6" name="Text Placeholder 6">
            <a:extLst>
              <a:ext uri="{FF2B5EF4-FFF2-40B4-BE49-F238E27FC236}">
                <a16:creationId xmlns:a16="http://schemas.microsoft.com/office/drawing/2014/main" id="{BE4F881A-90D5-49C9-9BF7-6F392725AAEF}"/>
              </a:ext>
            </a:extLst>
          </p:cNvPr>
          <p:cNvSpPr txBox="1">
            <a:spLocks/>
          </p:cNvSpPr>
          <p:nvPr/>
        </p:nvSpPr>
        <p:spPr bwMode="gray">
          <a:xfrm>
            <a:off x="1866320" y="6494214"/>
            <a:ext cx="8419774" cy="208579"/>
          </a:xfrm>
          <a:prstGeom prst="rect">
            <a:avLst/>
          </a:prstGeom>
        </p:spPr>
        <p:txBody>
          <a:bodyPr vert="horz" lIns="18000" tIns="0" rIns="18000" bIns="0" rtlCol="0" anchor="t">
            <a:normAutofit/>
          </a:bodyPr>
          <a:lstStyle>
            <a:lvl1pPr marL="0" indent="0" algn="l" defTabSz="914400" rtl="0" eaLnBrk="1" latinLnBrk="0" hangingPunct="1">
              <a:lnSpc>
                <a:spcPct val="100000"/>
              </a:lnSpc>
              <a:spcBef>
                <a:spcPts val="0"/>
              </a:spcBef>
              <a:spcAft>
                <a:spcPts val="0"/>
              </a:spcAft>
              <a:buClr>
                <a:schemeClr val="tx1"/>
              </a:buClr>
              <a:buSzPct val="80000"/>
              <a:buFontTx/>
              <a:buNone/>
              <a:defRPr sz="8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hlinkClick r:id="rId4"/>
              </a:rPr>
              <a:t>https://www.who.int/infection-prevention/tools/hand-hygiene/en/</a:t>
            </a:r>
            <a:r>
              <a:rPr lang="en-US" sz="1000" dirty="0"/>
              <a:t> </a:t>
            </a:r>
          </a:p>
        </p:txBody>
      </p:sp>
    </p:spTree>
    <p:extLst>
      <p:ext uri="{BB962C8B-B14F-4D97-AF65-F5344CB8AC3E}">
        <p14:creationId xmlns:p14="http://schemas.microsoft.com/office/powerpoint/2010/main" val="2964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5B2072-B771-48EE-9C71-1F415C2F2968}"/>
              </a:ext>
            </a:extLst>
          </p:cNvPr>
          <p:cNvPicPr>
            <a:picLocks noChangeAspect="1"/>
          </p:cNvPicPr>
          <p:nvPr/>
        </p:nvPicPr>
        <p:blipFill>
          <a:blip r:embed="rId3"/>
          <a:stretch>
            <a:fillRect/>
          </a:stretch>
        </p:blipFill>
        <p:spPr>
          <a:xfrm>
            <a:off x="1776755" y="361950"/>
            <a:ext cx="8638490" cy="6134100"/>
          </a:xfrm>
          <a:prstGeom prst="rect">
            <a:avLst/>
          </a:prstGeom>
        </p:spPr>
      </p:pic>
      <p:sp>
        <p:nvSpPr>
          <p:cNvPr id="3" name="Text Placeholder 6">
            <a:extLst>
              <a:ext uri="{FF2B5EF4-FFF2-40B4-BE49-F238E27FC236}">
                <a16:creationId xmlns:a16="http://schemas.microsoft.com/office/drawing/2014/main" id="{793E9839-3036-499C-A2EE-7C0978C9911D}"/>
              </a:ext>
            </a:extLst>
          </p:cNvPr>
          <p:cNvSpPr txBox="1">
            <a:spLocks/>
          </p:cNvSpPr>
          <p:nvPr/>
        </p:nvSpPr>
        <p:spPr>
          <a:xfrm>
            <a:off x="1676400" y="6553201"/>
            <a:ext cx="8419774" cy="208579"/>
          </a:xfrm>
          <a:prstGeom prst="rect">
            <a:avLst/>
          </a:prstGeom>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hlinkClick r:id="rId4"/>
              </a:rPr>
              <a:t>https://www.who.int/infection-prevention/tools/hand-hygiene/en/</a:t>
            </a:r>
            <a:r>
              <a:rPr lang="en-US" sz="1200" dirty="0"/>
              <a:t> </a:t>
            </a:r>
          </a:p>
        </p:txBody>
      </p:sp>
    </p:spTree>
    <p:extLst>
      <p:ext uri="{BB962C8B-B14F-4D97-AF65-F5344CB8AC3E}">
        <p14:creationId xmlns:p14="http://schemas.microsoft.com/office/powerpoint/2010/main" val="1864751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5646-4270-8845-89CF-190B448C349D}"/>
              </a:ext>
            </a:extLst>
          </p:cNvPr>
          <p:cNvSpPr>
            <a:spLocks noGrp="1"/>
          </p:cNvSpPr>
          <p:nvPr>
            <p:ph type="title"/>
          </p:nvPr>
        </p:nvSpPr>
        <p:spPr/>
        <p:txBody>
          <a:bodyPr/>
          <a:lstStyle/>
          <a:p>
            <a:r>
              <a:rPr lang="en-US" b="1" dirty="0">
                <a:solidFill>
                  <a:srgbClr val="FF0000"/>
                </a:solidFill>
                <a:latin typeface="+mn-lt"/>
              </a:rPr>
              <a:t>Respiratory hygiene/etiquette  </a:t>
            </a:r>
          </a:p>
        </p:txBody>
      </p:sp>
      <p:sp>
        <p:nvSpPr>
          <p:cNvPr id="3" name="Content Placeholder 2">
            <a:extLst>
              <a:ext uri="{FF2B5EF4-FFF2-40B4-BE49-F238E27FC236}">
                <a16:creationId xmlns:a16="http://schemas.microsoft.com/office/drawing/2014/main" id="{2189992B-1B70-3043-B434-3F93EA02B52A}"/>
              </a:ext>
            </a:extLst>
          </p:cNvPr>
          <p:cNvSpPr>
            <a:spLocks noGrp="1"/>
          </p:cNvSpPr>
          <p:nvPr>
            <p:ph idx="1"/>
          </p:nvPr>
        </p:nvSpPr>
        <p:spPr>
          <a:xfrm>
            <a:off x="1343607" y="1772815"/>
            <a:ext cx="6755363" cy="5038531"/>
          </a:xfrm>
        </p:spPr>
        <p:txBody>
          <a:bodyPr>
            <a:normAutofit/>
          </a:bodyPr>
          <a:lstStyle/>
          <a:p>
            <a:pPr marL="0" indent="0">
              <a:buNone/>
            </a:pPr>
            <a:r>
              <a:rPr lang="en-US" sz="2400" dirty="0"/>
              <a:t>Reduces the  spread of microorganisms (germs) that cause respiratory infections (colds, flu).</a:t>
            </a:r>
          </a:p>
          <a:p>
            <a:pPr marL="342900" indent="-342900"/>
            <a:r>
              <a:rPr lang="en-US" sz="2400" dirty="0"/>
              <a:t>Turn head away from others when coughing/sneezing</a:t>
            </a:r>
          </a:p>
          <a:p>
            <a:pPr marL="342900" indent="-342900"/>
            <a:r>
              <a:rPr lang="en-US" sz="2400" dirty="0"/>
              <a:t>Cover the nose and mouth with a tissue. </a:t>
            </a:r>
          </a:p>
          <a:p>
            <a:pPr marL="342900" indent="-342900"/>
            <a:r>
              <a:rPr lang="en-US" sz="2400" dirty="0"/>
              <a:t>If tissues are used, discard immediately into the trash</a:t>
            </a:r>
          </a:p>
          <a:p>
            <a:pPr marL="342900" indent="-342900"/>
            <a:r>
              <a:rPr lang="en-US" sz="2400" dirty="0"/>
              <a:t>Cough/sneeze into your sleeve if no tissue is available</a:t>
            </a:r>
          </a:p>
          <a:p>
            <a:pPr marL="342900" indent="-342900"/>
            <a:r>
              <a:rPr lang="en-US" sz="2400" dirty="0"/>
              <a:t>Clean your hands with soap and water or alcohol based products </a:t>
            </a:r>
          </a:p>
          <a:p>
            <a:pPr marL="0" indent="0">
              <a:buNone/>
            </a:pPr>
            <a:r>
              <a:rPr lang="en-US" sz="2400" dirty="0"/>
              <a:t>Do </a:t>
            </a:r>
            <a:r>
              <a:rPr lang="en-US" sz="2400"/>
              <a:t>not spit here and there</a:t>
            </a:r>
            <a:endParaRPr lang="en-US" sz="2400" dirty="0"/>
          </a:p>
          <a:p>
            <a:pPr marL="342900" indent="-342900"/>
            <a:endParaRPr lang="en-US" sz="2400" dirty="0"/>
          </a:p>
          <a:p>
            <a:endParaRPr lang="en-US" sz="2400" dirty="0"/>
          </a:p>
        </p:txBody>
      </p:sp>
      <p:pic>
        <p:nvPicPr>
          <p:cNvPr id="7" name="Picture 6" descr="A close up of a sign&#10;&#10;Description generated with high confidence">
            <a:extLst>
              <a:ext uri="{FF2B5EF4-FFF2-40B4-BE49-F238E27FC236}">
                <a16:creationId xmlns:a16="http://schemas.microsoft.com/office/drawing/2014/main" id="{F30F2107-C283-F544-AC9A-3025B6B129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0174" y="4391607"/>
            <a:ext cx="2200713" cy="2200713"/>
          </a:xfrm>
          <a:prstGeom prst="rect">
            <a:avLst/>
          </a:prstGeom>
        </p:spPr>
      </p:pic>
      <p:pic>
        <p:nvPicPr>
          <p:cNvPr id="5" name="Picture 4">
            <a:extLst>
              <a:ext uri="{FF2B5EF4-FFF2-40B4-BE49-F238E27FC236}">
                <a16:creationId xmlns:a16="http://schemas.microsoft.com/office/drawing/2014/main" id="{FBABF6B1-1867-4193-A7EF-42DE3B771BF9}"/>
              </a:ext>
            </a:extLst>
          </p:cNvPr>
          <p:cNvPicPr>
            <a:picLocks noChangeAspect="1"/>
          </p:cNvPicPr>
          <p:nvPr/>
        </p:nvPicPr>
        <p:blipFill>
          <a:blip r:embed="rId4"/>
          <a:stretch>
            <a:fillRect/>
          </a:stretch>
        </p:blipFill>
        <p:spPr>
          <a:xfrm>
            <a:off x="8351824" y="1429332"/>
            <a:ext cx="3277411" cy="2962275"/>
          </a:xfrm>
          <a:prstGeom prst="rect">
            <a:avLst/>
          </a:prstGeom>
        </p:spPr>
      </p:pic>
      <p:sp>
        <p:nvSpPr>
          <p:cNvPr id="6" name="Rectangle 5">
            <a:extLst>
              <a:ext uri="{FF2B5EF4-FFF2-40B4-BE49-F238E27FC236}">
                <a16:creationId xmlns:a16="http://schemas.microsoft.com/office/drawing/2014/main" id="{AA254CD0-D96B-4429-A676-D1AA5448F722}"/>
              </a:ext>
            </a:extLst>
          </p:cNvPr>
          <p:cNvSpPr/>
          <p:nvPr/>
        </p:nvSpPr>
        <p:spPr>
          <a:xfrm>
            <a:off x="1681162" y="6490382"/>
            <a:ext cx="7196948" cy="246221"/>
          </a:xfrm>
          <a:prstGeom prst="rect">
            <a:avLst/>
          </a:prstGeom>
        </p:spPr>
        <p:txBody>
          <a:bodyPr wrap="square">
            <a:spAutoFit/>
          </a:bodyPr>
          <a:lstStyle/>
          <a:p>
            <a:pPr>
              <a:spcBef>
                <a:spcPct val="0"/>
              </a:spcBef>
            </a:pPr>
            <a:r>
              <a:rPr lang="fr-CA" altLang="fr-FR" sz="1000" dirty="0">
                <a:latin typeface="Arial" pitchFamily="34" charset="0"/>
              </a:rPr>
              <a:t>Image source: </a:t>
            </a:r>
            <a:r>
              <a:rPr lang="en-US" sz="1000" dirty="0">
                <a:hlinkClick r:id="rId5"/>
              </a:rPr>
              <a:t>https://www.who.int/emergencies/diseases/novel-coronavirus-2019/advice-for-public</a:t>
            </a:r>
            <a:endParaRPr lang="fr-CA" altLang="fr-FR" sz="1000" dirty="0">
              <a:latin typeface="Arial" pitchFamily="34" charset="0"/>
            </a:endParaRPr>
          </a:p>
        </p:txBody>
      </p:sp>
    </p:spTree>
    <p:extLst>
      <p:ext uri="{BB962C8B-B14F-4D97-AF65-F5344CB8AC3E}">
        <p14:creationId xmlns:p14="http://schemas.microsoft.com/office/powerpoint/2010/main" val="2997061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35311"/>
            <a:ext cx="7377404" cy="996329"/>
          </a:xfrm>
        </p:spPr>
        <p:txBody>
          <a:bodyPr>
            <a:normAutofit/>
          </a:bodyPr>
          <a:lstStyle/>
          <a:p>
            <a:r>
              <a:rPr lang="en-US" b="1" dirty="0">
                <a:solidFill>
                  <a:srgbClr val="FF0000"/>
                </a:solidFill>
                <a:latin typeface="+mn-lt"/>
              </a:rPr>
              <a:t>Promoting respiratory hygiene</a:t>
            </a:r>
          </a:p>
        </p:txBody>
      </p:sp>
      <p:sp>
        <p:nvSpPr>
          <p:cNvPr id="3" name="Content Placeholder 2"/>
          <p:cNvSpPr>
            <a:spLocks noGrp="1"/>
          </p:cNvSpPr>
          <p:nvPr>
            <p:ph idx="1"/>
          </p:nvPr>
        </p:nvSpPr>
        <p:spPr>
          <a:xfrm>
            <a:off x="1828800" y="1385888"/>
            <a:ext cx="6705600" cy="4876800"/>
          </a:xfrm>
        </p:spPr>
        <p:txBody>
          <a:bodyPr>
            <a:normAutofit/>
          </a:bodyPr>
          <a:lstStyle/>
          <a:p>
            <a:pPr marL="342900" indent="-342900"/>
            <a:r>
              <a:rPr lang="en-US" sz="2400" dirty="0"/>
              <a:t>Encourage handwashing for patients with respiratory symptoms</a:t>
            </a:r>
          </a:p>
          <a:p>
            <a:pPr marL="342900" indent="-342900"/>
            <a:r>
              <a:rPr lang="en-US" sz="2400" dirty="0"/>
              <a:t>Provide masks for patients with respiratory symptoms </a:t>
            </a:r>
          </a:p>
          <a:p>
            <a:pPr marL="342900" indent="-342900"/>
            <a:r>
              <a:rPr lang="en-US" sz="2400" dirty="0"/>
              <a:t>Patients with fever + cough or sneezing should be kept at least 1m away from other patients</a:t>
            </a:r>
          </a:p>
          <a:p>
            <a:pPr marL="342900" indent="-342900"/>
            <a:r>
              <a:rPr lang="en-US" sz="2400" dirty="0"/>
              <a:t>Post visual aids reminding patients and visitors with respiratory symptoms to cover their cough</a:t>
            </a:r>
          </a:p>
          <a:p>
            <a:endParaRPr lang="en-US" sz="2400" dirty="0"/>
          </a:p>
          <a:p>
            <a:pPr marL="342900" indent="-342900"/>
            <a:endParaRPr lang="en-US" sz="2400" dirty="0"/>
          </a:p>
          <a:p>
            <a:pPr marL="342900" indent="-342900"/>
            <a:endParaRPr lang="en-US" sz="2400" dirty="0"/>
          </a:p>
          <a:p>
            <a:pPr marL="342900" indent="-342900"/>
            <a:endParaRPr lang="en-US" sz="2400" dirty="0"/>
          </a:p>
        </p:txBody>
      </p:sp>
      <p:pic>
        <p:nvPicPr>
          <p:cNvPr id="5" name="Picture 4" descr="A close up of a sign&#10;&#10;Description generated with very high confidence">
            <a:extLst>
              <a:ext uri="{FF2B5EF4-FFF2-40B4-BE49-F238E27FC236}">
                <a16:creationId xmlns:a16="http://schemas.microsoft.com/office/drawing/2014/main" id="{5F5E53E8-33C0-6343-AB29-28084A3DC6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0640" y="2796724"/>
            <a:ext cx="1470476" cy="1470476"/>
          </a:xfrm>
          <a:prstGeom prst="rect">
            <a:avLst/>
          </a:prstGeom>
        </p:spPr>
      </p:pic>
    </p:spTree>
    <p:extLst>
      <p:ext uri="{BB962C8B-B14F-4D97-AF65-F5344CB8AC3E}">
        <p14:creationId xmlns:p14="http://schemas.microsoft.com/office/powerpoint/2010/main" val="126280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DFD1A1-EEB8-A44E-BC2B-5348A2DA6620}"/>
              </a:ext>
            </a:extLst>
          </p:cNvPr>
          <p:cNvSpPr>
            <a:spLocks noGrp="1"/>
          </p:cNvSpPr>
          <p:nvPr>
            <p:ph type="body" sz="quarter" idx="21"/>
          </p:nvPr>
        </p:nvSpPr>
        <p:spPr>
          <a:xfrm>
            <a:off x="1843590" y="6542385"/>
            <a:ext cx="8419774" cy="1183873"/>
          </a:xfrm>
        </p:spPr>
        <p:txBody>
          <a:bodyPr>
            <a:normAutofit/>
          </a:bodyPr>
          <a:lstStyle/>
          <a:p>
            <a:r>
              <a:rPr lang="en-US" sz="1000" dirty="0"/>
              <a:t>Source: WHO Infection Prevention and control web pages;; </a:t>
            </a:r>
            <a:r>
              <a:rPr lang="en-CA" sz="1000" dirty="0">
                <a:hlinkClick r:id="rId3"/>
              </a:rPr>
              <a:t>https://www.who.int/gpsc/ipc/en/</a:t>
            </a:r>
            <a:r>
              <a:rPr lang="en-US" sz="1000" dirty="0"/>
              <a:t> </a:t>
            </a:r>
          </a:p>
        </p:txBody>
      </p:sp>
      <p:sp>
        <p:nvSpPr>
          <p:cNvPr id="6" name="Title 5">
            <a:extLst>
              <a:ext uri="{FF2B5EF4-FFF2-40B4-BE49-F238E27FC236}">
                <a16:creationId xmlns:a16="http://schemas.microsoft.com/office/drawing/2014/main" id="{EC955977-1A45-4542-80C6-2D45A166938B}"/>
              </a:ext>
            </a:extLst>
          </p:cNvPr>
          <p:cNvSpPr>
            <a:spLocks noGrp="1"/>
          </p:cNvSpPr>
          <p:nvPr>
            <p:ph type="title"/>
          </p:nvPr>
        </p:nvSpPr>
        <p:spPr>
          <a:xfrm>
            <a:off x="1499118" y="396999"/>
            <a:ext cx="9144000" cy="720000"/>
          </a:xfrm>
        </p:spPr>
        <p:txBody>
          <a:bodyPr>
            <a:normAutofit fontScale="90000"/>
          </a:bodyPr>
          <a:lstStyle/>
          <a:p>
            <a:r>
              <a:rPr lang="en-US" b="1" dirty="0">
                <a:solidFill>
                  <a:srgbClr val="FF0000"/>
                </a:solidFill>
                <a:latin typeface="+mn-lt"/>
              </a:rPr>
              <a:t>What is infection prevention and control?</a:t>
            </a:r>
          </a:p>
        </p:txBody>
      </p:sp>
      <p:sp>
        <p:nvSpPr>
          <p:cNvPr id="8" name="Text Placeholder 7">
            <a:extLst>
              <a:ext uri="{FF2B5EF4-FFF2-40B4-BE49-F238E27FC236}">
                <a16:creationId xmlns:a16="http://schemas.microsoft.com/office/drawing/2014/main" id="{A2E564DB-D818-DB4D-993B-95D12BDBD492}"/>
              </a:ext>
            </a:extLst>
          </p:cNvPr>
          <p:cNvSpPr>
            <a:spLocks noGrp="1"/>
          </p:cNvSpPr>
          <p:nvPr>
            <p:ph type="body" sz="quarter" idx="18"/>
          </p:nvPr>
        </p:nvSpPr>
        <p:spPr>
          <a:xfrm>
            <a:off x="1883999" y="1600200"/>
            <a:ext cx="8504820" cy="4572000"/>
          </a:xfrm>
        </p:spPr>
        <p:txBody>
          <a:bodyPr/>
          <a:lstStyle/>
          <a:p>
            <a:pPr marL="0" indent="0">
              <a:buNone/>
            </a:pPr>
            <a:r>
              <a:rPr lang="en-CA" sz="2800" b="0" dirty="0"/>
              <a:t>Infection prevention and control is:</a:t>
            </a:r>
          </a:p>
          <a:p>
            <a:pPr marL="342900" indent="-342900"/>
            <a:r>
              <a:rPr lang="en-CA" sz="2800" b="0" dirty="0"/>
              <a:t>a scientific approach with</a:t>
            </a:r>
          </a:p>
          <a:p>
            <a:pPr marL="342900" indent="-342900"/>
            <a:r>
              <a:rPr lang="en-CA" sz="2800" b="0" dirty="0"/>
              <a:t>practical solutions designed to prevent harm, caused by infections, to patients and health care workers</a:t>
            </a:r>
          </a:p>
          <a:p>
            <a:pPr marL="342900" indent="-342900"/>
            <a:r>
              <a:rPr lang="en-CA" sz="2800" b="0" dirty="0"/>
              <a:t>grounded in principles of infectious disease, epidemiology, social science and health system strengthening, and</a:t>
            </a:r>
          </a:p>
          <a:p>
            <a:pPr marL="342900" indent="-342900"/>
            <a:r>
              <a:rPr lang="en-CA" sz="2800" b="0" dirty="0"/>
              <a:t>rooted in patient safety and health service quality</a:t>
            </a:r>
          </a:p>
          <a:p>
            <a:endParaRPr lang="en-US" dirty="0"/>
          </a:p>
        </p:txBody>
      </p:sp>
    </p:spTree>
    <p:extLst>
      <p:ext uri="{BB962C8B-B14F-4D97-AF65-F5344CB8AC3E}">
        <p14:creationId xmlns:p14="http://schemas.microsoft.com/office/powerpoint/2010/main" val="42949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41866F-BC91-374A-AA65-9C628392A073}"/>
              </a:ext>
            </a:extLst>
          </p:cNvPr>
          <p:cNvSpPr>
            <a:spLocks noGrp="1"/>
          </p:cNvSpPr>
          <p:nvPr>
            <p:ph type="title"/>
          </p:nvPr>
        </p:nvSpPr>
        <p:spPr>
          <a:xfrm>
            <a:off x="1850430" y="287902"/>
            <a:ext cx="8668280" cy="720000"/>
          </a:xfrm>
        </p:spPr>
        <p:txBody>
          <a:bodyPr>
            <a:normAutofit fontScale="90000"/>
          </a:bodyPr>
          <a:lstStyle/>
          <a:p>
            <a:r>
              <a:rPr lang="en-CA" b="1" dirty="0">
                <a:solidFill>
                  <a:srgbClr val="FF0000"/>
                </a:solidFill>
                <a:latin typeface="+mn-lt"/>
              </a:rPr>
              <a:t>PPE for use in health care for COVID-19</a:t>
            </a:r>
          </a:p>
        </p:txBody>
      </p:sp>
      <p:pic>
        <p:nvPicPr>
          <p:cNvPr id="7" name="Picture 14">
            <a:extLst>
              <a:ext uri="{FF2B5EF4-FFF2-40B4-BE49-F238E27FC236}">
                <a16:creationId xmlns:a16="http://schemas.microsoft.com/office/drawing/2014/main" id="{74A0587E-09E6-8043-8ABF-5EB43126F2A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023375" y="4506162"/>
            <a:ext cx="1777953" cy="117508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24">
            <a:extLst>
              <a:ext uri="{FF2B5EF4-FFF2-40B4-BE49-F238E27FC236}">
                <a16:creationId xmlns:a16="http://schemas.microsoft.com/office/drawing/2014/main" id="{0BD7916E-27FE-A04D-BD60-8669DABFEBAD}"/>
              </a:ext>
            </a:extLst>
          </p:cNvPr>
          <p:cNvSpPr txBox="1">
            <a:spLocks noChangeArrowheads="1"/>
          </p:cNvSpPr>
          <p:nvPr/>
        </p:nvSpPr>
        <p:spPr bwMode="auto">
          <a:xfrm>
            <a:off x="7954597" y="4022162"/>
            <a:ext cx="1777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t>Head cover</a:t>
            </a:r>
          </a:p>
        </p:txBody>
      </p:sp>
      <p:sp>
        <p:nvSpPr>
          <p:cNvPr id="11" name="TextBox 19">
            <a:extLst>
              <a:ext uri="{FF2B5EF4-FFF2-40B4-BE49-F238E27FC236}">
                <a16:creationId xmlns:a16="http://schemas.microsoft.com/office/drawing/2014/main" id="{57282461-F1F0-4048-99DE-A5B6EEA518D7}"/>
              </a:ext>
            </a:extLst>
          </p:cNvPr>
          <p:cNvSpPr txBox="1">
            <a:spLocks noChangeArrowheads="1"/>
          </p:cNvSpPr>
          <p:nvPr/>
        </p:nvSpPr>
        <p:spPr bwMode="auto">
          <a:xfrm>
            <a:off x="8023374" y="5681246"/>
            <a:ext cx="1631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600" b="1" dirty="0"/>
              <a:t>Head + hair</a:t>
            </a:r>
          </a:p>
        </p:txBody>
      </p:sp>
      <p:pic>
        <p:nvPicPr>
          <p:cNvPr id="12" name="Picture 7">
            <a:extLst>
              <a:ext uri="{FF2B5EF4-FFF2-40B4-BE49-F238E27FC236}">
                <a16:creationId xmlns:a16="http://schemas.microsoft.com/office/drawing/2014/main" id="{59C3E7A3-976A-9A4B-A972-0008CF5334E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36532" y="1933491"/>
            <a:ext cx="1473578" cy="114667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25">
            <a:extLst>
              <a:ext uri="{FF2B5EF4-FFF2-40B4-BE49-F238E27FC236}">
                <a16:creationId xmlns:a16="http://schemas.microsoft.com/office/drawing/2014/main" id="{D1AA4C23-8407-D249-AFBF-88E74A327EB9}"/>
              </a:ext>
            </a:extLst>
          </p:cNvPr>
          <p:cNvSpPr txBox="1">
            <a:spLocks noChangeArrowheads="1"/>
          </p:cNvSpPr>
          <p:nvPr/>
        </p:nvSpPr>
        <p:spPr bwMode="auto">
          <a:xfrm>
            <a:off x="8170973" y="1421286"/>
            <a:ext cx="178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t>Goggle</a:t>
            </a:r>
          </a:p>
        </p:txBody>
      </p:sp>
      <p:sp>
        <p:nvSpPr>
          <p:cNvPr id="14" name="TextBox 18">
            <a:extLst>
              <a:ext uri="{FF2B5EF4-FFF2-40B4-BE49-F238E27FC236}">
                <a16:creationId xmlns:a16="http://schemas.microsoft.com/office/drawing/2014/main" id="{43BF8DCD-6D52-B64A-8D70-EFCA136A0D16}"/>
              </a:ext>
            </a:extLst>
          </p:cNvPr>
          <p:cNvSpPr txBox="1">
            <a:spLocks noChangeArrowheads="1"/>
          </p:cNvSpPr>
          <p:nvPr/>
        </p:nvSpPr>
        <p:spPr bwMode="auto">
          <a:xfrm>
            <a:off x="8287855" y="3098084"/>
            <a:ext cx="1784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600" b="1" dirty="0"/>
              <a:t>Eyes</a:t>
            </a:r>
          </a:p>
        </p:txBody>
      </p:sp>
      <p:pic>
        <p:nvPicPr>
          <p:cNvPr id="15" name="Picture 13">
            <a:extLst>
              <a:ext uri="{FF2B5EF4-FFF2-40B4-BE49-F238E27FC236}">
                <a16:creationId xmlns:a16="http://schemas.microsoft.com/office/drawing/2014/main" id="{467D6C7D-8514-0647-9EDF-E638B4A9BFBF}"/>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88054" y="1892754"/>
            <a:ext cx="1401354" cy="114667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2">
            <a:extLst>
              <a:ext uri="{FF2B5EF4-FFF2-40B4-BE49-F238E27FC236}">
                <a16:creationId xmlns:a16="http://schemas.microsoft.com/office/drawing/2014/main" id="{08BF9D90-5100-4540-B3D1-78766BBA7CC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54776" y="1856829"/>
            <a:ext cx="1253520" cy="115429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5">
            <a:extLst>
              <a:ext uri="{FF2B5EF4-FFF2-40B4-BE49-F238E27FC236}">
                <a16:creationId xmlns:a16="http://schemas.microsoft.com/office/drawing/2014/main" id="{B8860757-18F4-CD42-A5A9-1A0DBE0E62B8}"/>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39476" y="4408547"/>
            <a:ext cx="1066999" cy="17299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A5154A37-7628-0E40-BDA1-3DF4719EB095}"/>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27855" y="4432832"/>
            <a:ext cx="1424633" cy="142463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5">
            <a:extLst>
              <a:ext uri="{FF2B5EF4-FFF2-40B4-BE49-F238E27FC236}">
                <a16:creationId xmlns:a16="http://schemas.microsoft.com/office/drawing/2014/main" id="{3483C6AE-D8E1-4C46-AC3E-7B5FD10F3247}"/>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1" y="4432831"/>
            <a:ext cx="1401355" cy="138082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extBox 17">
            <a:extLst>
              <a:ext uri="{FF2B5EF4-FFF2-40B4-BE49-F238E27FC236}">
                <a16:creationId xmlns:a16="http://schemas.microsoft.com/office/drawing/2014/main" id="{B649BB1C-24BA-744E-BE8D-5C455EA0E58C}"/>
              </a:ext>
            </a:extLst>
          </p:cNvPr>
          <p:cNvSpPr txBox="1">
            <a:spLocks noChangeArrowheads="1"/>
          </p:cNvSpPr>
          <p:nvPr/>
        </p:nvSpPr>
        <p:spPr bwMode="auto">
          <a:xfrm>
            <a:off x="2060372" y="3154077"/>
            <a:ext cx="1871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600" b="1" dirty="0"/>
              <a:t>Nose + mouth</a:t>
            </a:r>
          </a:p>
        </p:txBody>
      </p:sp>
      <p:sp>
        <p:nvSpPr>
          <p:cNvPr id="22" name="TextBox 8">
            <a:extLst>
              <a:ext uri="{FF2B5EF4-FFF2-40B4-BE49-F238E27FC236}">
                <a16:creationId xmlns:a16="http://schemas.microsoft.com/office/drawing/2014/main" id="{F8A523AF-F2C4-A742-9B7D-C4E9630B3565}"/>
              </a:ext>
            </a:extLst>
          </p:cNvPr>
          <p:cNvSpPr txBox="1">
            <a:spLocks noChangeArrowheads="1"/>
          </p:cNvSpPr>
          <p:nvPr/>
        </p:nvSpPr>
        <p:spPr bwMode="auto">
          <a:xfrm>
            <a:off x="2133601" y="1362433"/>
            <a:ext cx="17811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t>Face Mask</a:t>
            </a:r>
          </a:p>
        </p:txBody>
      </p:sp>
      <p:sp>
        <p:nvSpPr>
          <p:cNvPr id="23" name="Rectangle 11">
            <a:extLst>
              <a:ext uri="{FF2B5EF4-FFF2-40B4-BE49-F238E27FC236}">
                <a16:creationId xmlns:a16="http://schemas.microsoft.com/office/drawing/2014/main" id="{5233D9C6-976B-BC47-A9F1-ACA8E9E65FE0}"/>
              </a:ext>
            </a:extLst>
          </p:cNvPr>
          <p:cNvSpPr>
            <a:spLocks noChangeArrowheads="1"/>
          </p:cNvSpPr>
          <p:nvPr/>
        </p:nvSpPr>
        <p:spPr bwMode="auto">
          <a:xfrm>
            <a:off x="6390233" y="1384514"/>
            <a:ext cx="1441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t>Face shield</a:t>
            </a:r>
          </a:p>
        </p:txBody>
      </p:sp>
      <p:sp>
        <p:nvSpPr>
          <p:cNvPr id="24" name="TextBox 16">
            <a:extLst>
              <a:ext uri="{FF2B5EF4-FFF2-40B4-BE49-F238E27FC236}">
                <a16:creationId xmlns:a16="http://schemas.microsoft.com/office/drawing/2014/main" id="{0B50A51A-D92E-FD4A-BEC4-798F44A409FB}"/>
              </a:ext>
            </a:extLst>
          </p:cNvPr>
          <p:cNvSpPr txBox="1">
            <a:spLocks noChangeArrowheads="1"/>
          </p:cNvSpPr>
          <p:nvPr/>
        </p:nvSpPr>
        <p:spPr bwMode="auto">
          <a:xfrm>
            <a:off x="5957888" y="3096125"/>
            <a:ext cx="2576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600" b="1" dirty="0"/>
              <a:t>Eyes + nose + mouth</a:t>
            </a:r>
          </a:p>
        </p:txBody>
      </p:sp>
      <p:sp>
        <p:nvSpPr>
          <p:cNvPr id="26" name="TextBox 9">
            <a:extLst>
              <a:ext uri="{FF2B5EF4-FFF2-40B4-BE49-F238E27FC236}">
                <a16:creationId xmlns:a16="http://schemas.microsoft.com/office/drawing/2014/main" id="{E34E1BFC-DE6A-234B-9AC4-0E1C10D84080}"/>
              </a:ext>
            </a:extLst>
          </p:cNvPr>
          <p:cNvSpPr txBox="1">
            <a:spLocks noChangeArrowheads="1"/>
          </p:cNvSpPr>
          <p:nvPr/>
        </p:nvSpPr>
        <p:spPr bwMode="auto">
          <a:xfrm>
            <a:off x="5960859" y="3980235"/>
            <a:ext cx="1671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t>Gloves</a:t>
            </a:r>
          </a:p>
        </p:txBody>
      </p:sp>
      <p:sp>
        <p:nvSpPr>
          <p:cNvPr id="28" name="TextBox 20">
            <a:extLst>
              <a:ext uri="{FF2B5EF4-FFF2-40B4-BE49-F238E27FC236}">
                <a16:creationId xmlns:a16="http://schemas.microsoft.com/office/drawing/2014/main" id="{7FEB66AA-5569-2245-8DC8-9BCFC426FDA3}"/>
              </a:ext>
            </a:extLst>
          </p:cNvPr>
          <p:cNvSpPr txBox="1">
            <a:spLocks noChangeArrowheads="1"/>
          </p:cNvSpPr>
          <p:nvPr/>
        </p:nvSpPr>
        <p:spPr bwMode="auto">
          <a:xfrm>
            <a:off x="5979033" y="5840218"/>
            <a:ext cx="16716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600" b="1" dirty="0"/>
              <a:t>Hands</a:t>
            </a:r>
          </a:p>
        </p:txBody>
      </p:sp>
      <p:sp>
        <p:nvSpPr>
          <p:cNvPr id="31" name="TextBox 26">
            <a:extLst>
              <a:ext uri="{FF2B5EF4-FFF2-40B4-BE49-F238E27FC236}">
                <a16:creationId xmlns:a16="http://schemas.microsoft.com/office/drawing/2014/main" id="{F70CAE42-811D-6941-B133-55EED25EEA1F}"/>
              </a:ext>
            </a:extLst>
          </p:cNvPr>
          <p:cNvSpPr txBox="1">
            <a:spLocks noChangeArrowheads="1"/>
          </p:cNvSpPr>
          <p:nvPr/>
        </p:nvSpPr>
        <p:spPr bwMode="auto">
          <a:xfrm>
            <a:off x="3811967" y="4006806"/>
            <a:ext cx="1558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t>Apron</a:t>
            </a:r>
          </a:p>
        </p:txBody>
      </p:sp>
      <p:sp>
        <p:nvSpPr>
          <p:cNvPr id="32" name="TextBox 23">
            <a:extLst>
              <a:ext uri="{FF2B5EF4-FFF2-40B4-BE49-F238E27FC236}">
                <a16:creationId xmlns:a16="http://schemas.microsoft.com/office/drawing/2014/main" id="{51887633-0853-2E43-93D4-2ABA3E4AA1AB}"/>
              </a:ext>
            </a:extLst>
          </p:cNvPr>
          <p:cNvSpPr txBox="1">
            <a:spLocks noChangeArrowheads="1"/>
          </p:cNvSpPr>
          <p:nvPr/>
        </p:nvSpPr>
        <p:spPr bwMode="auto">
          <a:xfrm>
            <a:off x="3792916" y="5909846"/>
            <a:ext cx="1597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600" b="1" dirty="0"/>
              <a:t>Body</a:t>
            </a:r>
          </a:p>
        </p:txBody>
      </p:sp>
      <p:sp>
        <p:nvSpPr>
          <p:cNvPr id="34" name="TextBox 28">
            <a:extLst>
              <a:ext uri="{FF2B5EF4-FFF2-40B4-BE49-F238E27FC236}">
                <a16:creationId xmlns:a16="http://schemas.microsoft.com/office/drawing/2014/main" id="{4104D478-32FB-2D41-9465-C84669E6B4AA}"/>
              </a:ext>
            </a:extLst>
          </p:cNvPr>
          <p:cNvSpPr txBox="1">
            <a:spLocks noChangeArrowheads="1"/>
          </p:cNvSpPr>
          <p:nvPr/>
        </p:nvSpPr>
        <p:spPr bwMode="auto">
          <a:xfrm>
            <a:off x="2165755" y="3966585"/>
            <a:ext cx="1214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t>Gown</a:t>
            </a:r>
          </a:p>
        </p:txBody>
      </p:sp>
      <p:sp>
        <p:nvSpPr>
          <p:cNvPr id="35" name="TextBox 21">
            <a:extLst>
              <a:ext uri="{FF2B5EF4-FFF2-40B4-BE49-F238E27FC236}">
                <a16:creationId xmlns:a16="http://schemas.microsoft.com/office/drawing/2014/main" id="{AD059CB3-A3BC-AB4D-8F31-0E61F90F5A99}"/>
              </a:ext>
            </a:extLst>
          </p:cNvPr>
          <p:cNvSpPr txBox="1">
            <a:spLocks noChangeArrowheads="1"/>
          </p:cNvSpPr>
          <p:nvPr/>
        </p:nvSpPr>
        <p:spPr bwMode="auto">
          <a:xfrm>
            <a:off x="2178456" y="6138446"/>
            <a:ext cx="1189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600" b="1" dirty="0"/>
              <a:t>Body</a:t>
            </a:r>
          </a:p>
        </p:txBody>
      </p:sp>
      <p:pic>
        <p:nvPicPr>
          <p:cNvPr id="1026" name="Picture 2" descr="Image result for n95 mask">
            <a:extLst>
              <a:ext uri="{FF2B5EF4-FFF2-40B4-BE49-F238E27FC236}">
                <a16:creationId xmlns:a16="http://schemas.microsoft.com/office/drawing/2014/main" id="{A599B228-14B6-4348-BB0B-A04A90032AA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601858" y="1894832"/>
            <a:ext cx="1251743" cy="12399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11">
            <a:extLst>
              <a:ext uri="{FF2B5EF4-FFF2-40B4-BE49-F238E27FC236}">
                <a16:creationId xmlns:a16="http://schemas.microsoft.com/office/drawing/2014/main" id="{3256618B-E443-4271-A11B-F68A01CD00DC}"/>
              </a:ext>
            </a:extLst>
          </p:cNvPr>
          <p:cNvSpPr>
            <a:spLocks noChangeArrowheads="1"/>
          </p:cNvSpPr>
          <p:nvPr/>
        </p:nvSpPr>
        <p:spPr bwMode="auto">
          <a:xfrm>
            <a:off x="4552708" y="1393842"/>
            <a:ext cx="1249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800" b="1" dirty="0"/>
              <a:t>N95 Mask</a:t>
            </a:r>
          </a:p>
        </p:txBody>
      </p:sp>
      <p:sp>
        <p:nvSpPr>
          <p:cNvPr id="33" name="TextBox 17">
            <a:extLst>
              <a:ext uri="{FF2B5EF4-FFF2-40B4-BE49-F238E27FC236}">
                <a16:creationId xmlns:a16="http://schemas.microsoft.com/office/drawing/2014/main" id="{4AD4AA95-3515-4264-AA1E-63921716A55F}"/>
              </a:ext>
            </a:extLst>
          </p:cNvPr>
          <p:cNvSpPr txBox="1">
            <a:spLocks noChangeArrowheads="1"/>
          </p:cNvSpPr>
          <p:nvPr/>
        </p:nvSpPr>
        <p:spPr bwMode="auto">
          <a:xfrm>
            <a:off x="4192329" y="3125337"/>
            <a:ext cx="1871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E2414"/>
              </a:buClr>
              <a:buFont typeface="Wingdings" charset="2"/>
              <a:buChar char="§"/>
              <a:defRPr sz="2600">
                <a:solidFill>
                  <a:schemeClr val="tx1"/>
                </a:solidFill>
                <a:latin typeface="Arial" charset="0"/>
                <a:ea typeface="Arial" charset="0"/>
                <a:cs typeface="Arial" charset="0"/>
              </a:defRPr>
            </a:lvl1pPr>
            <a:lvl2pPr marL="742950" indent="-285750">
              <a:spcBef>
                <a:spcPct val="20000"/>
              </a:spcBef>
              <a:buClr>
                <a:srgbClr val="F7941D"/>
              </a:buClr>
              <a:buFont typeface="Arial" charset="0"/>
              <a:buChar char="–"/>
              <a:defRPr sz="2200">
                <a:solidFill>
                  <a:schemeClr val="tx1"/>
                </a:solidFill>
                <a:latin typeface="Arial" charset="0"/>
                <a:ea typeface="Arial" charset="0"/>
                <a:cs typeface="Arial" charset="0"/>
              </a:defRPr>
            </a:lvl2pPr>
            <a:lvl3pPr marL="1143000" indent="-228600">
              <a:spcBef>
                <a:spcPct val="20000"/>
              </a:spcBef>
              <a:buClr>
                <a:srgbClr val="FF0099"/>
              </a:buClr>
              <a:buFont typeface="Arial" charset="0"/>
              <a:buChar char="•"/>
              <a:defRPr sz="2000">
                <a:solidFill>
                  <a:schemeClr val="tx1"/>
                </a:solidFill>
                <a:latin typeface="Arial" charset="0"/>
                <a:ea typeface="Arial" charset="0"/>
                <a:cs typeface="Arial" charset="0"/>
              </a:defRPr>
            </a:lvl3pPr>
            <a:lvl4pPr marL="1600200" indent="-228600">
              <a:spcBef>
                <a:spcPct val="20000"/>
              </a:spcBef>
              <a:buClr>
                <a:srgbClr val="333399"/>
              </a:buClr>
              <a:buSzPct val="49000"/>
              <a:buFont typeface="Wingdings" charset="2"/>
              <a:buChar char="v"/>
              <a:defRPr>
                <a:solidFill>
                  <a:schemeClr val="tx1"/>
                </a:solidFill>
                <a:latin typeface="Arial" charset="0"/>
                <a:ea typeface="Arial" charset="0"/>
                <a:cs typeface="Arial" charset="0"/>
              </a:defRPr>
            </a:lvl4pPr>
            <a:lvl5pPr marL="2057400" indent="-228600">
              <a:spcBef>
                <a:spcPct val="20000"/>
              </a:spcBef>
              <a:buFont typeface="Arial" charset="0"/>
              <a:buChar char="»"/>
              <a:defRPr>
                <a:solidFill>
                  <a:schemeClr val="tx1"/>
                </a:solidFill>
                <a:latin typeface="Arial" charset="0"/>
                <a:ea typeface="Arial"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Arial" charset="0"/>
                <a:cs typeface="Arial" charset="0"/>
              </a:defRPr>
            </a:lvl9pPr>
          </a:lstStyle>
          <a:p>
            <a:pPr algn="ctr">
              <a:spcBef>
                <a:spcPct val="0"/>
              </a:spcBef>
              <a:buClrTx/>
              <a:buFontTx/>
              <a:buNone/>
            </a:pPr>
            <a:r>
              <a:rPr lang="en-US" altLang="en-US" sz="1600" b="1" dirty="0"/>
              <a:t>Nose + mouth</a:t>
            </a:r>
          </a:p>
        </p:txBody>
      </p:sp>
    </p:spTree>
    <p:extLst>
      <p:ext uri="{BB962C8B-B14F-4D97-AF65-F5344CB8AC3E}">
        <p14:creationId xmlns:p14="http://schemas.microsoft.com/office/powerpoint/2010/main" val="2642875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799DE1-D3F0-2543-B04D-E17AD339362B}"/>
              </a:ext>
            </a:extLst>
          </p:cNvPr>
          <p:cNvSpPr>
            <a:spLocks noGrp="1"/>
          </p:cNvSpPr>
          <p:nvPr>
            <p:ph idx="1"/>
          </p:nvPr>
        </p:nvSpPr>
        <p:spPr>
          <a:xfrm>
            <a:off x="1884000" y="1800000"/>
            <a:ext cx="8174401" cy="4237200"/>
          </a:xfrm>
        </p:spPr>
        <p:txBody>
          <a:bodyPr/>
          <a:lstStyle/>
          <a:p>
            <a:r>
              <a:rPr lang="en-US" altLang="en-US" sz="2400" b="1" u="sng" dirty="0"/>
              <a:t>Risk assessment:</a:t>
            </a:r>
            <a:r>
              <a:rPr lang="en-US" altLang="en-US" sz="2400" dirty="0"/>
              <a:t> risk of exposure and extent of contact anticipated with blood, body fluids, </a:t>
            </a:r>
            <a:r>
              <a:rPr lang="en-US" altLang="en-US" sz="2400" dirty="0">
                <a:solidFill>
                  <a:srgbClr val="000000"/>
                </a:solidFill>
              </a:rPr>
              <a:t>respiratory droplets</a:t>
            </a:r>
            <a:r>
              <a:rPr lang="en-US" altLang="en-US" sz="2400" dirty="0"/>
              <a:t>, and/or open skin</a:t>
            </a:r>
          </a:p>
          <a:p>
            <a:pPr lvl="2"/>
            <a:r>
              <a:rPr lang="en-US" altLang="en-US" sz="2400" dirty="0"/>
              <a:t>Select which PPE items to wear based on this assessment</a:t>
            </a:r>
          </a:p>
          <a:p>
            <a:pPr lvl="2"/>
            <a:r>
              <a:rPr lang="en-US" altLang="en-US" sz="2400" dirty="0"/>
              <a:t>Perform hand hygiene according to the WHO “5 Moments”</a:t>
            </a:r>
          </a:p>
          <a:p>
            <a:pPr lvl="2"/>
            <a:r>
              <a:rPr lang="en-US" altLang="en-US" sz="2400" dirty="0"/>
              <a:t>Should be done for each patient, each time</a:t>
            </a:r>
          </a:p>
          <a:p>
            <a:pPr lvl="1"/>
            <a:endParaRPr lang="en-US" altLang="en-US" b="1" u="sng" dirty="0"/>
          </a:p>
          <a:p>
            <a:pPr marL="180975" lvl="1" indent="0" algn="ctr">
              <a:buNone/>
            </a:pPr>
            <a:r>
              <a:rPr lang="en-US" altLang="en-US" b="1" u="sng" dirty="0">
                <a:solidFill>
                  <a:srgbClr val="FF0000"/>
                </a:solidFill>
              </a:rPr>
              <a:t>Make this routine!</a:t>
            </a:r>
            <a:endParaRPr lang="en-US" altLang="en-US" dirty="0">
              <a:solidFill>
                <a:srgbClr val="FF0000"/>
              </a:solidFill>
            </a:endParaRPr>
          </a:p>
          <a:p>
            <a:endParaRPr lang="en-CA" dirty="0"/>
          </a:p>
          <a:p>
            <a:endParaRPr lang="en-CA" dirty="0"/>
          </a:p>
        </p:txBody>
      </p:sp>
      <p:sp>
        <p:nvSpPr>
          <p:cNvPr id="6" name="Title 5">
            <a:extLst>
              <a:ext uri="{FF2B5EF4-FFF2-40B4-BE49-F238E27FC236}">
                <a16:creationId xmlns:a16="http://schemas.microsoft.com/office/drawing/2014/main" id="{FD608F71-2F93-5949-8935-09C26B5F3366}"/>
              </a:ext>
            </a:extLst>
          </p:cNvPr>
          <p:cNvSpPr>
            <a:spLocks noGrp="1"/>
          </p:cNvSpPr>
          <p:nvPr>
            <p:ph type="title"/>
          </p:nvPr>
        </p:nvSpPr>
        <p:spPr/>
        <p:txBody>
          <a:bodyPr/>
          <a:lstStyle/>
          <a:p>
            <a:r>
              <a:rPr lang="en-CA" b="1" dirty="0">
                <a:solidFill>
                  <a:srgbClr val="FF0000"/>
                </a:solidFill>
                <a:latin typeface="+mn-lt"/>
              </a:rPr>
              <a:t>Risk Assessment and Standard Precautions</a:t>
            </a:r>
          </a:p>
        </p:txBody>
      </p:sp>
    </p:spTree>
    <p:extLst>
      <p:ext uri="{BB962C8B-B14F-4D97-AF65-F5344CB8AC3E}">
        <p14:creationId xmlns:p14="http://schemas.microsoft.com/office/powerpoint/2010/main" val="2011089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3"/>
          <p:cNvSpPr txBox="1"/>
          <p:nvPr/>
        </p:nvSpPr>
        <p:spPr>
          <a:xfrm>
            <a:off x="2909475" y="1978867"/>
            <a:ext cx="6546275" cy="3347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45990">
              <a:defRPr sz="2900">
                <a:solidFill>
                  <a:srgbClr val="222268"/>
                </a:solidFill>
                <a:latin typeface="Arial"/>
                <a:ea typeface="Arial"/>
                <a:cs typeface="Arial"/>
                <a:sym typeface="Arial"/>
              </a:defRPr>
            </a:lvl1pPr>
          </a:lstStyle>
          <a:p>
            <a:endParaRPr sz="2175" dirty="0"/>
          </a:p>
        </p:txBody>
      </p:sp>
      <p:sp>
        <p:nvSpPr>
          <p:cNvPr id="177" name="Rectangle 2"/>
          <p:cNvSpPr txBox="1"/>
          <p:nvPr/>
        </p:nvSpPr>
        <p:spPr>
          <a:xfrm>
            <a:off x="2155313" y="870022"/>
            <a:ext cx="6480401"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defTabSz="709493">
              <a:defRPr sz="3600">
                <a:solidFill>
                  <a:srgbClr val="FFFFFF"/>
                </a:solidFill>
                <a:latin typeface="Arial"/>
                <a:ea typeface="Arial"/>
                <a:cs typeface="Arial"/>
                <a:sym typeface="Arial"/>
              </a:defRPr>
            </a:pPr>
            <a:r>
              <a:rPr sz="2700"/>
              <a:t>Risk assessment for </a:t>
            </a:r>
          </a:p>
          <a:p>
            <a:pPr defTabSz="709493">
              <a:defRPr sz="3600">
                <a:solidFill>
                  <a:srgbClr val="FFFFFF"/>
                </a:solidFill>
                <a:latin typeface="Arial"/>
                <a:ea typeface="Arial"/>
                <a:cs typeface="Arial"/>
                <a:sym typeface="Arial"/>
              </a:defRPr>
            </a:pPr>
            <a:r>
              <a:rPr sz="2700"/>
              <a:t>appropriate use of PPE</a:t>
            </a:r>
          </a:p>
        </p:txBody>
      </p:sp>
      <p:graphicFrame>
        <p:nvGraphicFramePr>
          <p:cNvPr id="178" name="Group 392"/>
          <p:cNvGraphicFramePr/>
          <p:nvPr/>
        </p:nvGraphicFramePr>
        <p:xfrm>
          <a:off x="1712387" y="1285519"/>
          <a:ext cx="8763000" cy="5047572"/>
        </p:xfrm>
        <a:graphic>
          <a:graphicData uri="http://schemas.openxmlformats.org/drawingml/2006/table">
            <a:tbl>
              <a:tblPr rtl="1"/>
              <a:tblGrid>
                <a:gridCol w="857296">
                  <a:extLst>
                    <a:ext uri="{9D8B030D-6E8A-4147-A177-3AD203B41FA5}">
                      <a16:colId xmlns:a16="http://schemas.microsoft.com/office/drawing/2014/main" val="20000"/>
                    </a:ext>
                  </a:extLst>
                </a:gridCol>
                <a:gridCol w="1311403">
                  <a:extLst>
                    <a:ext uri="{9D8B030D-6E8A-4147-A177-3AD203B41FA5}">
                      <a16:colId xmlns:a16="http://schemas.microsoft.com/office/drawing/2014/main" val="20001"/>
                    </a:ext>
                  </a:extLst>
                </a:gridCol>
                <a:gridCol w="959734">
                  <a:extLst>
                    <a:ext uri="{9D8B030D-6E8A-4147-A177-3AD203B41FA5}">
                      <a16:colId xmlns:a16="http://schemas.microsoft.com/office/drawing/2014/main" val="20002"/>
                    </a:ext>
                  </a:extLst>
                </a:gridCol>
                <a:gridCol w="1331244">
                  <a:extLst>
                    <a:ext uri="{9D8B030D-6E8A-4147-A177-3AD203B41FA5}">
                      <a16:colId xmlns:a16="http://schemas.microsoft.com/office/drawing/2014/main" val="20003"/>
                    </a:ext>
                  </a:extLst>
                </a:gridCol>
                <a:gridCol w="1547958">
                  <a:extLst>
                    <a:ext uri="{9D8B030D-6E8A-4147-A177-3AD203B41FA5}">
                      <a16:colId xmlns:a16="http://schemas.microsoft.com/office/drawing/2014/main" val="20004"/>
                    </a:ext>
                  </a:extLst>
                </a:gridCol>
                <a:gridCol w="2755365">
                  <a:extLst>
                    <a:ext uri="{9D8B030D-6E8A-4147-A177-3AD203B41FA5}">
                      <a16:colId xmlns:a16="http://schemas.microsoft.com/office/drawing/2014/main" val="20005"/>
                    </a:ext>
                  </a:extLst>
                </a:gridCol>
              </a:tblGrid>
              <a:tr h="881691">
                <a:tc>
                  <a:txBody>
                    <a:bodyPr/>
                    <a:lstStyle/>
                    <a:p>
                      <a:pPr algn="ctr" defTabSz="1189037">
                        <a:defRPr sz="1800"/>
                      </a:pPr>
                      <a:r>
                        <a:rPr sz="2000" b="1">
                          <a:solidFill>
                            <a:srgbClr val="000066"/>
                          </a:solidFill>
                          <a:latin typeface="Arial"/>
                          <a:ea typeface="Arial"/>
                          <a:cs typeface="Arial"/>
                          <a:sym typeface="Arial"/>
                        </a:rPr>
                        <a:t>EYE-WEAR</a:t>
                      </a:r>
                    </a:p>
                  </a:txBody>
                  <a:tcPr marL="24489" marR="24489" marT="24489" marB="24489" horzOverflow="overflow">
                    <a:lnL w="12700">
                      <a:miter lim="400000"/>
                    </a:lnL>
                    <a:lnR w="12700">
                      <a:solidFill>
                        <a:srgbClr val="1E7FB8"/>
                      </a:solidFill>
                    </a:lnR>
                    <a:lnT w="12700">
                      <a:miter lim="400000"/>
                    </a:lnT>
                    <a:lnB w="38100">
                      <a:solidFill>
                        <a:srgbClr val="1E7FB8"/>
                      </a:solidFill>
                    </a:lnB>
                    <a:solidFill>
                      <a:srgbClr val="C4DAF4"/>
                    </a:solidFill>
                  </a:tcPr>
                </a:tc>
                <a:tc>
                  <a:txBody>
                    <a:bodyPr/>
                    <a:lstStyle/>
                    <a:p>
                      <a:pPr algn="ctr" defTabSz="1189037">
                        <a:defRPr sz="1800"/>
                      </a:pPr>
                      <a:r>
                        <a:rPr sz="2000" b="1">
                          <a:solidFill>
                            <a:srgbClr val="000066"/>
                          </a:solidFill>
                          <a:latin typeface="Arial"/>
                          <a:ea typeface="Arial"/>
                          <a:cs typeface="Arial"/>
                          <a:sym typeface="Arial"/>
                        </a:rPr>
                        <a:t>MEDICAL MASK</a:t>
                      </a:r>
                    </a:p>
                  </a:txBody>
                  <a:tcPr marL="24489" marR="24489" marT="24489" marB="24489" horzOverflow="overflow">
                    <a:lnL w="12700">
                      <a:solidFill>
                        <a:srgbClr val="1E7FB8"/>
                      </a:solidFill>
                    </a:lnL>
                    <a:lnR w="12700">
                      <a:solidFill>
                        <a:srgbClr val="1E7FB8"/>
                      </a:solidFill>
                    </a:lnR>
                    <a:lnT w="12700">
                      <a:miter lim="400000"/>
                    </a:lnT>
                    <a:lnB w="38100">
                      <a:solidFill>
                        <a:srgbClr val="1E7FB8"/>
                      </a:solidFill>
                    </a:lnB>
                    <a:solidFill>
                      <a:srgbClr val="C4DAF4"/>
                    </a:solidFill>
                  </a:tcPr>
                </a:tc>
                <a:tc>
                  <a:txBody>
                    <a:bodyPr/>
                    <a:lstStyle/>
                    <a:p>
                      <a:pPr algn="ctr" defTabSz="1189037">
                        <a:defRPr sz="1800"/>
                      </a:pPr>
                      <a:r>
                        <a:rPr sz="2000" b="1">
                          <a:solidFill>
                            <a:srgbClr val="000066"/>
                          </a:solidFill>
                          <a:latin typeface="Arial"/>
                          <a:ea typeface="Arial"/>
                          <a:cs typeface="Arial"/>
                          <a:sym typeface="Arial"/>
                        </a:rPr>
                        <a:t>GOWN</a:t>
                      </a:r>
                    </a:p>
                  </a:txBody>
                  <a:tcPr marL="24489" marR="24489" marT="24489" marB="24489" horzOverflow="overflow">
                    <a:lnL w="12700">
                      <a:solidFill>
                        <a:srgbClr val="1E7FB8"/>
                      </a:solidFill>
                    </a:lnL>
                    <a:lnR w="12700">
                      <a:solidFill>
                        <a:srgbClr val="1E7FB8"/>
                      </a:solidFill>
                    </a:lnR>
                    <a:lnT w="12700">
                      <a:miter lim="400000"/>
                    </a:lnT>
                    <a:lnB w="38100">
                      <a:solidFill>
                        <a:srgbClr val="1E7FB8"/>
                      </a:solidFill>
                    </a:lnB>
                    <a:solidFill>
                      <a:srgbClr val="C4DAF4"/>
                    </a:solidFill>
                  </a:tcPr>
                </a:tc>
                <a:tc>
                  <a:txBody>
                    <a:bodyPr/>
                    <a:lstStyle/>
                    <a:p>
                      <a:pPr algn="ctr" defTabSz="1189037">
                        <a:defRPr sz="1800"/>
                      </a:pPr>
                      <a:r>
                        <a:rPr sz="2000" b="1">
                          <a:solidFill>
                            <a:srgbClr val="000066"/>
                          </a:solidFill>
                          <a:latin typeface="Arial"/>
                          <a:ea typeface="Arial"/>
                          <a:cs typeface="Arial"/>
                          <a:sym typeface="Arial"/>
                        </a:rPr>
                        <a:t>GLOVES</a:t>
                      </a:r>
                    </a:p>
                  </a:txBody>
                  <a:tcPr marL="24489" marR="24489" marT="24489" marB="24489" horzOverflow="overflow">
                    <a:lnL w="12700">
                      <a:solidFill>
                        <a:srgbClr val="1E7FB8"/>
                      </a:solidFill>
                    </a:lnL>
                    <a:lnR w="12700">
                      <a:solidFill>
                        <a:srgbClr val="1E7FB8"/>
                      </a:solidFill>
                    </a:lnR>
                    <a:lnT w="12700">
                      <a:miter lim="400000"/>
                    </a:lnT>
                    <a:lnB w="38100">
                      <a:solidFill>
                        <a:srgbClr val="1E7FB8"/>
                      </a:solidFill>
                    </a:lnB>
                    <a:solidFill>
                      <a:srgbClr val="C4DAF4"/>
                    </a:solidFill>
                  </a:tcPr>
                </a:tc>
                <a:tc>
                  <a:txBody>
                    <a:bodyPr/>
                    <a:lstStyle/>
                    <a:p>
                      <a:pPr algn="ctr" defTabSz="1189037">
                        <a:defRPr sz="1800"/>
                      </a:pPr>
                      <a:r>
                        <a:rPr sz="2000" b="1">
                          <a:solidFill>
                            <a:srgbClr val="000066"/>
                          </a:solidFill>
                          <a:latin typeface="Arial"/>
                          <a:ea typeface="Arial"/>
                          <a:cs typeface="Arial"/>
                          <a:sym typeface="Arial"/>
                        </a:rPr>
                        <a:t>HAND HYGIENE</a:t>
                      </a:r>
                    </a:p>
                  </a:txBody>
                  <a:tcPr marL="24489" marR="24489" marT="24489" marB="24489" horzOverflow="overflow">
                    <a:lnL w="12700">
                      <a:solidFill>
                        <a:srgbClr val="1E7FB8"/>
                      </a:solidFill>
                    </a:lnL>
                    <a:lnR w="12700">
                      <a:solidFill>
                        <a:srgbClr val="1E7FB8"/>
                      </a:solidFill>
                    </a:lnR>
                    <a:lnT w="12700">
                      <a:miter lim="400000"/>
                    </a:lnT>
                    <a:lnB w="38100">
                      <a:solidFill>
                        <a:srgbClr val="1E7FB8"/>
                      </a:solidFill>
                    </a:lnB>
                    <a:solidFill>
                      <a:srgbClr val="C4DAF4"/>
                    </a:solidFill>
                  </a:tcPr>
                </a:tc>
                <a:tc>
                  <a:txBody>
                    <a:bodyPr/>
                    <a:lstStyle/>
                    <a:p>
                      <a:pPr algn="ctr" defTabSz="1189037">
                        <a:defRPr sz="1800"/>
                      </a:pPr>
                      <a:r>
                        <a:rPr sz="2000" b="1" dirty="0">
                          <a:solidFill>
                            <a:srgbClr val="000066"/>
                          </a:solidFill>
                          <a:latin typeface="Arial"/>
                          <a:ea typeface="Arial"/>
                          <a:cs typeface="Arial"/>
                          <a:sym typeface="Arial"/>
                        </a:rPr>
                        <a:t>SCENARIO</a:t>
                      </a:r>
                    </a:p>
                  </a:txBody>
                  <a:tcPr marL="24489" marR="24489" marT="24489" marB="24489" horzOverflow="overflow">
                    <a:lnL w="12700">
                      <a:solidFill>
                        <a:srgbClr val="1E7FB8"/>
                      </a:solidFill>
                    </a:lnL>
                    <a:lnR w="12700">
                      <a:miter lim="400000"/>
                    </a:lnR>
                    <a:lnT w="12700">
                      <a:miter lim="400000"/>
                    </a:lnT>
                    <a:lnB w="38100">
                      <a:solidFill>
                        <a:srgbClr val="1E7FB8"/>
                      </a:solidFill>
                    </a:lnB>
                    <a:solidFill>
                      <a:srgbClr val="C4DAF4"/>
                    </a:solidFill>
                  </a:tcPr>
                </a:tc>
                <a:extLst>
                  <a:ext uri="{0D108BD9-81ED-4DB2-BD59-A6C34878D82A}">
                    <a16:rowId xmlns:a16="http://schemas.microsoft.com/office/drawing/2014/main" val="10000"/>
                  </a:ext>
                </a:extLst>
              </a:tr>
              <a:tr h="1001427">
                <a:tc>
                  <a:txBody>
                    <a:bodyPr/>
                    <a:lstStyle/>
                    <a:p>
                      <a:pPr algn="ctr" defTabSz="1189037">
                        <a:defRPr sz="2200" b="1">
                          <a:solidFill>
                            <a:srgbClr val="000066"/>
                          </a:solidFill>
                          <a:latin typeface="Arial"/>
                          <a:ea typeface="Arial"/>
                          <a:cs typeface="Arial"/>
                          <a:sym typeface="Arial"/>
                        </a:defRPr>
                      </a:pPr>
                      <a:endParaRPr sz="1700"/>
                    </a:p>
                  </a:txBody>
                  <a:tcPr marL="24489" marR="24489" marT="24489" marB="24489" anchor="ctr" horzOverflow="overflow">
                    <a:lnL w="12700">
                      <a:miter lim="400000"/>
                    </a:lnL>
                    <a:lnR w="12700">
                      <a:solidFill>
                        <a:srgbClr val="1E7FB8"/>
                      </a:solidFill>
                    </a:lnR>
                    <a:lnT w="38100">
                      <a:solidFill>
                        <a:srgbClr val="1E7FB8"/>
                      </a:solidFill>
                    </a:lnT>
                    <a:lnB w="12700">
                      <a:solidFill>
                        <a:srgbClr val="1E7FB8"/>
                      </a:solidFill>
                    </a:lnB>
                    <a:noFill/>
                  </a:tcPr>
                </a:tc>
                <a:tc>
                  <a:txBody>
                    <a:bodyPr/>
                    <a:lstStyle/>
                    <a:p>
                      <a:pPr algn="ctr" defTabSz="1189037">
                        <a:defRPr sz="2200" b="1">
                          <a:solidFill>
                            <a:srgbClr val="000066"/>
                          </a:solidFill>
                          <a:latin typeface="Arial"/>
                          <a:ea typeface="Arial"/>
                          <a:cs typeface="Arial"/>
                          <a:sym typeface="Arial"/>
                        </a:defRPr>
                      </a:pPr>
                      <a:endParaRPr sz="1700"/>
                    </a:p>
                  </a:txBody>
                  <a:tcPr marL="24489" marR="24489" marT="24489" marB="24489" anchor="ctr" horzOverflow="overflow">
                    <a:lnL w="12700">
                      <a:solidFill>
                        <a:srgbClr val="1E7FB8"/>
                      </a:solidFill>
                    </a:lnL>
                    <a:lnR w="12700">
                      <a:solidFill>
                        <a:srgbClr val="1E7FB8"/>
                      </a:solidFill>
                    </a:lnR>
                    <a:lnT w="38100">
                      <a:solidFill>
                        <a:srgbClr val="1E7FB8"/>
                      </a:solidFill>
                    </a:lnT>
                    <a:lnB w="12700">
                      <a:solidFill>
                        <a:srgbClr val="1E7FB8"/>
                      </a:solidFill>
                    </a:lnB>
                    <a:noFill/>
                  </a:tcPr>
                </a:tc>
                <a:tc>
                  <a:txBody>
                    <a:bodyPr/>
                    <a:lstStyle/>
                    <a:p>
                      <a:pPr algn="ctr" defTabSz="1189037">
                        <a:defRPr sz="2200" b="1">
                          <a:solidFill>
                            <a:srgbClr val="000066"/>
                          </a:solidFill>
                          <a:latin typeface="Arial"/>
                          <a:ea typeface="Arial"/>
                          <a:cs typeface="Arial"/>
                          <a:sym typeface="Arial"/>
                        </a:defRPr>
                      </a:pPr>
                      <a:endParaRPr sz="1700"/>
                    </a:p>
                  </a:txBody>
                  <a:tcPr marL="24489" marR="24489" marT="24489" marB="24489" anchor="ctr" horzOverflow="overflow">
                    <a:lnL w="12700">
                      <a:solidFill>
                        <a:srgbClr val="1E7FB8"/>
                      </a:solidFill>
                    </a:lnL>
                    <a:lnR w="12700">
                      <a:solidFill>
                        <a:srgbClr val="1E7FB8"/>
                      </a:solidFill>
                    </a:lnR>
                    <a:lnT w="38100">
                      <a:solidFill>
                        <a:srgbClr val="1E7FB8"/>
                      </a:solidFill>
                    </a:lnT>
                    <a:lnB w="12700">
                      <a:solidFill>
                        <a:srgbClr val="1E7FB8"/>
                      </a:solidFill>
                    </a:lnB>
                    <a:noFill/>
                  </a:tcPr>
                </a:tc>
                <a:tc>
                  <a:txBody>
                    <a:bodyPr/>
                    <a:lstStyle/>
                    <a:p>
                      <a:pPr algn="ctr" defTabSz="1189037">
                        <a:defRPr sz="2200" b="1">
                          <a:solidFill>
                            <a:srgbClr val="000066"/>
                          </a:solidFill>
                          <a:latin typeface="Arial"/>
                          <a:ea typeface="Arial"/>
                          <a:cs typeface="Arial"/>
                          <a:sym typeface="Arial"/>
                        </a:defRPr>
                      </a:pPr>
                      <a:endParaRPr sz="1700"/>
                    </a:p>
                  </a:txBody>
                  <a:tcPr marL="24489" marR="24489" marT="24489" marB="24489" anchor="ctr" horzOverflow="overflow">
                    <a:lnL w="12700">
                      <a:solidFill>
                        <a:srgbClr val="1E7FB8"/>
                      </a:solidFill>
                    </a:lnL>
                    <a:lnR w="12700">
                      <a:solidFill>
                        <a:srgbClr val="1E7FB8"/>
                      </a:solidFill>
                    </a:lnR>
                    <a:lnT w="38100">
                      <a:solidFill>
                        <a:srgbClr val="1E7FB8"/>
                      </a:solidFill>
                    </a:lnT>
                    <a:lnB w="12700">
                      <a:solidFill>
                        <a:srgbClr val="1E7FB8"/>
                      </a:solidFill>
                    </a:lnB>
                    <a:noFill/>
                  </a:tcPr>
                </a:tc>
                <a:tc>
                  <a:txBody>
                    <a:bodyPr/>
                    <a:lstStyle/>
                    <a:p>
                      <a:pPr algn="ctr" defTabSz="1189037">
                        <a:defRPr sz="1800"/>
                      </a:pPr>
                      <a:r>
                        <a:rPr sz="1700" b="1" dirty="0">
                          <a:solidFill>
                            <a:srgbClr val="000066"/>
                          </a:solidFill>
                          <a:latin typeface="Arial"/>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38100">
                      <a:solidFill>
                        <a:srgbClr val="1E7FB8"/>
                      </a:solidFill>
                    </a:lnT>
                    <a:lnB w="12700">
                      <a:solidFill>
                        <a:srgbClr val="1E7FB8"/>
                      </a:solidFill>
                    </a:lnB>
                    <a:noFill/>
                  </a:tcPr>
                </a:tc>
                <a:tc>
                  <a:txBody>
                    <a:bodyPr/>
                    <a:lstStyle/>
                    <a:p>
                      <a:pPr algn="l" defTabSz="1189037">
                        <a:defRPr sz="1800"/>
                      </a:pPr>
                      <a:r>
                        <a:rPr sz="1800" dirty="0">
                          <a:solidFill>
                            <a:srgbClr val="000066"/>
                          </a:solidFill>
                          <a:latin typeface="Arial"/>
                          <a:ea typeface="Arial"/>
                          <a:cs typeface="Arial"/>
                          <a:sym typeface="Arial"/>
                        </a:rPr>
                        <a:t>Always before and after patient contact, and after contaminated environment</a:t>
                      </a:r>
                    </a:p>
                  </a:txBody>
                  <a:tcPr marL="24489" marR="24489" marT="24489" marB="24489" horzOverflow="overflow">
                    <a:lnL w="12700">
                      <a:solidFill>
                        <a:srgbClr val="1E7FB8"/>
                      </a:solidFill>
                    </a:lnL>
                    <a:lnR w="12700">
                      <a:miter lim="400000"/>
                    </a:lnR>
                    <a:lnT w="38100">
                      <a:solidFill>
                        <a:srgbClr val="1E7FB8"/>
                      </a:solidFill>
                    </a:lnT>
                    <a:lnB w="12700">
                      <a:solidFill>
                        <a:srgbClr val="1E7FB8"/>
                      </a:solidFill>
                    </a:lnB>
                    <a:noFill/>
                  </a:tcPr>
                </a:tc>
                <a:extLst>
                  <a:ext uri="{0D108BD9-81ED-4DB2-BD59-A6C34878D82A}">
                    <a16:rowId xmlns:a16="http://schemas.microsoft.com/office/drawing/2014/main" val="10001"/>
                  </a:ext>
                </a:extLst>
              </a:tr>
              <a:tr h="1300124">
                <a:tc>
                  <a:txBody>
                    <a:bodyPr/>
                    <a:lstStyle/>
                    <a:p>
                      <a:pPr algn="ctr" defTabSz="1189037">
                        <a:defRPr sz="2200" b="1">
                          <a:solidFill>
                            <a:srgbClr val="000066"/>
                          </a:solidFill>
                          <a:latin typeface="Arial"/>
                          <a:ea typeface="Arial"/>
                          <a:cs typeface="Arial"/>
                          <a:sym typeface="Arial"/>
                        </a:defRPr>
                      </a:pPr>
                      <a:endParaRPr sz="1700"/>
                    </a:p>
                  </a:txBody>
                  <a:tcPr marL="24489" marR="24489" marT="24489" marB="24489" anchor="ctr" horzOverflow="overflow">
                    <a:lnL w="12700">
                      <a:miter lim="400000"/>
                    </a:lnL>
                    <a:lnR w="12700">
                      <a:solidFill>
                        <a:srgbClr val="1E7FB8"/>
                      </a:solidFill>
                    </a:lnR>
                    <a:lnT w="12700">
                      <a:solidFill>
                        <a:srgbClr val="1E7FB8"/>
                      </a:solidFill>
                    </a:lnT>
                    <a:lnB w="12700">
                      <a:solidFill>
                        <a:srgbClr val="1E7FB8"/>
                      </a:solidFill>
                    </a:lnB>
                    <a:noFill/>
                  </a:tcPr>
                </a:tc>
                <a:tc>
                  <a:txBody>
                    <a:bodyPr/>
                    <a:lstStyle/>
                    <a:p>
                      <a:pPr algn="ctr" defTabSz="1189037">
                        <a:defRPr sz="2200" b="1">
                          <a:solidFill>
                            <a:srgbClr val="000066"/>
                          </a:solidFill>
                          <a:latin typeface="Arial"/>
                          <a:ea typeface="Arial"/>
                          <a:cs typeface="Arial"/>
                          <a:sym typeface="Arial"/>
                        </a:defRPr>
                      </a:pPr>
                      <a:endParaRPr sz="1700"/>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ctr" defTabSz="1189037">
                        <a:defRPr sz="2200" b="1">
                          <a:solidFill>
                            <a:srgbClr val="000066"/>
                          </a:solidFill>
                          <a:latin typeface="Arial"/>
                          <a:ea typeface="Arial"/>
                          <a:cs typeface="Arial"/>
                          <a:sym typeface="Arial"/>
                        </a:defRPr>
                      </a:pPr>
                      <a:endParaRPr sz="1700"/>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ctr" defTabSz="1189037">
                        <a:defRPr sz="1800"/>
                      </a:pPr>
                      <a:r>
                        <a:rPr sz="1700" b="1">
                          <a:solidFill>
                            <a:srgbClr val="000066"/>
                          </a:solidFill>
                          <a:latin typeface="Arial"/>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ctr" defTabSz="1189037">
                        <a:defRPr sz="1800"/>
                      </a:pPr>
                      <a:r>
                        <a:rPr sz="1700" b="1">
                          <a:solidFill>
                            <a:srgbClr val="000066"/>
                          </a:solidFill>
                          <a:latin typeface="Arial"/>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l" defTabSz="1189037">
                        <a:defRPr sz="1800"/>
                      </a:pPr>
                      <a:r>
                        <a:rPr sz="1800" dirty="0">
                          <a:solidFill>
                            <a:srgbClr val="000066"/>
                          </a:solidFill>
                          <a:latin typeface="Arial"/>
                          <a:ea typeface="Arial"/>
                          <a:cs typeface="Arial"/>
                          <a:sym typeface="Arial"/>
                        </a:rPr>
                        <a:t>If direct contact with blood and body fluids, secretions, excretions, mucous membranes, non-intact skin</a:t>
                      </a:r>
                    </a:p>
                  </a:txBody>
                  <a:tcPr marL="24489" marR="24489" marT="24489" marB="24489" horzOverflow="overflow">
                    <a:lnL w="12700">
                      <a:solidFill>
                        <a:srgbClr val="1E7FB8"/>
                      </a:solidFill>
                    </a:lnL>
                    <a:lnR w="12700">
                      <a:miter lim="400000"/>
                    </a:lnR>
                    <a:lnT w="12700">
                      <a:solidFill>
                        <a:srgbClr val="1E7FB8"/>
                      </a:solidFill>
                    </a:lnT>
                    <a:lnB w="12700">
                      <a:solidFill>
                        <a:srgbClr val="1E7FB8"/>
                      </a:solidFill>
                    </a:lnB>
                    <a:noFill/>
                  </a:tcPr>
                </a:tc>
                <a:extLst>
                  <a:ext uri="{0D108BD9-81ED-4DB2-BD59-A6C34878D82A}">
                    <a16:rowId xmlns:a16="http://schemas.microsoft.com/office/drawing/2014/main" val="10002"/>
                  </a:ext>
                </a:extLst>
              </a:tr>
              <a:tr h="798005">
                <a:tc>
                  <a:txBody>
                    <a:bodyPr/>
                    <a:lstStyle/>
                    <a:p>
                      <a:pPr algn="ctr" defTabSz="1189037">
                        <a:defRPr sz="2200" b="1">
                          <a:solidFill>
                            <a:srgbClr val="000066"/>
                          </a:solidFill>
                          <a:latin typeface="Arial"/>
                          <a:ea typeface="Arial"/>
                          <a:cs typeface="Arial"/>
                          <a:sym typeface="Arial"/>
                        </a:defRPr>
                      </a:pPr>
                      <a:endParaRPr sz="1700"/>
                    </a:p>
                  </a:txBody>
                  <a:tcPr marL="24489" marR="24489" marT="24489" marB="24489" anchor="ctr" horzOverflow="overflow">
                    <a:lnL w="12700">
                      <a:miter lim="400000"/>
                    </a:lnL>
                    <a:lnR w="12700">
                      <a:solidFill>
                        <a:srgbClr val="1E7FB8"/>
                      </a:solidFill>
                    </a:lnR>
                    <a:lnT w="12700">
                      <a:solidFill>
                        <a:srgbClr val="1E7FB8"/>
                      </a:solidFill>
                    </a:lnT>
                    <a:lnB w="12700">
                      <a:solidFill>
                        <a:srgbClr val="1E7FB8"/>
                      </a:solidFill>
                    </a:lnB>
                    <a:noFill/>
                  </a:tcPr>
                </a:tc>
                <a:tc>
                  <a:txBody>
                    <a:bodyPr/>
                    <a:lstStyle/>
                    <a:p>
                      <a:pPr algn="ctr" defTabSz="1189037">
                        <a:defRPr sz="2200" b="1">
                          <a:solidFill>
                            <a:srgbClr val="000066"/>
                          </a:solidFill>
                          <a:latin typeface="Arial"/>
                          <a:ea typeface="Arial"/>
                          <a:cs typeface="Arial"/>
                          <a:sym typeface="Arial"/>
                        </a:defRPr>
                      </a:pPr>
                      <a:endParaRPr sz="1700"/>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ctr" defTabSz="1189037">
                        <a:defRPr sz="1800"/>
                      </a:pPr>
                      <a:r>
                        <a:rPr sz="1700" b="1">
                          <a:solidFill>
                            <a:srgbClr val="000066"/>
                          </a:solidFill>
                          <a:latin typeface="Arial"/>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ctr" defTabSz="1189037">
                        <a:defRPr sz="1800"/>
                      </a:pPr>
                      <a:r>
                        <a:rPr sz="1700" b="1">
                          <a:solidFill>
                            <a:srgbClr val="000066"/>
                          </a:solidFill>
                          <a:latin typeface="Arial"/>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ctr" defTabSz="1189037">
                        <a:defRPr sz="1800"/>
                      </a:pPr>
                      <a:r>
                        <a:rPr sz="1700" b="1">
                          <a:solidFill>
                            <a:srgbClr val="000066"/>
                          </a:solidFill>
                          <a:latin typeface="Arial"/>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12700">
                      <a:solidFill>
                        <a:srgbClr val="1E7FB8"/>
                      </a:solidFill>
                    </a:lnB>
                    <a:noFill/>
                  </a:tcPr>
                </a:tc>
                <a:tc>
                  <a:txBody>
                    <a:bodyPr/>
                    <a:lstStyle/>
                    <a:p>
                      <a:pPr algn="l" defTabSz="1189037">
                        <a:defRPr sz="1800"/>
                      </a:pPr>
                      <a:r>
                        <a:rPr sz="1800" dirty="0">
                          <a:solidFill>
                            <a:srgbClr val="000066"/>
                          </a:solidFill>
                          <a:latin typeface="Arial"/>
                          <a:ea typeface="Arial"/>
                          <a:cs typeface="Arial"/>
                          <a:sym typeface="Arial"/>
                        </a:rPr>
                        <a:t>If there is risk of splashes onto the health care worker’s body</a:t>
                      </a:r>
                    </a:p>
                  </a:txBody>
                  <a:tcPr marL="24489" marR="24489" marT="24489" marB="24489" horzOverflow="overflow">
                    <a:lnL w="12700">
                      <a:solidFill>
                        <a:srgbClr val="1E7FB8"/>
                      </a:solidFill>
                    </a:lnL>
                    <a:lnR w="12700">
                      <a:miter lim="400000"/>
                    </a:lnR>
                    <a:lnT w="12700">
                      <a:solidFill>
                        <a:srgbClr val="1E7FB8"/>
                      </a:solidFill>
                    </a:lnT>
                    <a:lnB w="12700">
                      <a:solidFill>
                        <a:srgbClr val="1E7FB8"/>
                      </a:solidFill>
                    </a:lnB>
                    <a:noFill/>
                  </a:tcPr>
                </a:tc>
                <a:extLst>
                  <a:ext uri="{0D108BD9-81ED-4DB2-BD59-A6C34878D82A}">
                    <a16:rowId xmlns:a16="http://schemas.microsoft.com/office/drawing/2014/main" val="10003"/>
                  </a:ext>
                </a:extLst>
              </a:tr>
              <a:tr h="798005">
                <a:tc>
                  <a:txBody>
                    <a:bodyPr/>
                    <a:lstStyle/>
                    <a:p>
                      <a:pPr algn="ctr" defTabSz="1189037">
                        <a:defRPr sz="1800"/>
                      </a:pPr>
                      <a:r>
                        <a:rPr sz="1700" b="1">
                          <a:solidFill>
                            <a:srgbClr val="000066"/>
                          </a:solidFill>
                          <a:latin typeface="Arial"/>
                          <a:ea typeface="Arial"/>
                          <a:cs typeface="Arial"/>
                          <a:sym typeface="Arial"/>
                        </a:rPr>
                        <a:t>x</a:t>
                      </a:r>
                    </a:p>
                  </a:txBody>
                  <a:tcPr marL="24489" marR="24489" marT="24489" marB="24489" anchor="ctr" horzOverflow="overflow">
                    <a:lnL w="12700">
                      <a:miter lim="400000"/>
                    </a:lnL>
                    <a:lnR w="12700">
                      <a:solidFill>
                        <a:srgbClr val="1E7FB8"/>
                      </a:solidFill>
                    </a:lnR>
                    <a:lnT w="12700">
                      <a:solidFill>
                        <a:srgbClr val="1E7FB8"/>
                      </a:solidFill>
                    </a:lnT>
                    <a:lnB w="12700">
                      <a:miter lim="400000"/>
                    </a:lnB>
                    <a:noFill/>
                  </a:tcPr>
                </a:tc>
                <a:tc>
                  <a:txBody>
                    <a:bodyPr/>
                    <a:lstStyle/>
                    <a:p>
                      <a:pPr algn="ctr" defTabSz="1189037">
                        <a:defRPr sz="1800"/>
                      </a:pPr>
                      <a:r>
                        <a:rPr sz="1700" b="1">
                          <a:solidFill>
                            <a:srgbClr val="000066"/>
                          </a:solidFill>
                          <a:latin typeface="Arial"/>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12700">
                      <a:miter lim="400000"/>
                    </a:lnB>
                    <a:noFill/>
                  </a:tcPr>
                </a:tc>
                <a:tc>
                  <a:txBody>
                    <a:bodyPr/>
                    <a:lstStyle/>
                    <a:p>
                      <a:pPr algn="ctr" defTabSz="1189037">
                        <a:defRPr sz="1800"/>
                      </a:pPr>
                      <a:r>
                        <a:rPr sz="1700" b="1">
                          <a:solidFill>
                            <a:srgbClr val="000066"/>
                          </a:solidFill>
                          <a:latin typeface="Arial"/>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12700">
                      <a:miter lim="400000"/>
                    </a:lnB>
                    <a:noFill/>
                  </a:tcPr>
                </a:tc>
                <a:tc>
                  <a:txBody>
                    <a:bodyPr/>
                    <a:lstStyle/>
                    <a:p>
                      <a:pPr algn="ctr" defTabSz="1189037">
                        <a:defRPr sz="1800"/>
                      </a:pPr>
                      <a:r>
                        <a:rPr sz="1700" b="1">
                          <a:solidFill>
                            <a:srgbClr val="000066"/>
                          </a:solidFill>
                          <a:latin typeface="Arial"/>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12700">
                      <a:miter lim="400000"/>
                    </a:lnB>
                    <a:noFill/>
                  </a:tcPr>
                </a:tc>
                <a:tc>
                  <a:txBody>
                    <a:bodyPr/>
                    <a:lstStyle/>
                    <a:p>
                      <a:pPr algn="ctr" defTabSz="1189037">
                        <a:defRPr sz="1800"/>
                      </a:pPr>
                      <a:r>
                        <a:rPr sz="1700" b="1" dirty="0">
                          <a:solidFill>
                            <a:srgbClr val="000066"/>
                          </a:solidFill>
                          <a:latin typeface="Arial"/>
                          <a:ea typeface="Arial"/>
                          <a:cs typeface="Arial"/>
                          <a:sym typeface="Arial"/>
                        </a:rPr>
                        <a:t>x</a:t>
                      </a:r>
                    </a:p>
                  </a:txBody>
                  <a:tcPr marL="24489" marR="24489" marT="24489" marB="24489" anchor="ctr" horzOverflow="overflow">
                    <a:lnL w="12700">
                      <a:solidFill>
                        <a:srgbClr val="1E7FB8"/>
                      </a:solidFill>
                    </a:lnL>
                    <a:lnR w="12700">
                      <a:solidFill>
                        <a:srgbClr val="1E7FB8"/>
                      </a:solidFill>
                    </a:lnR>
                    <a:lnT w="12700">
                      <a:solidFill>
                        <a:srgbClr val="1E7FB8"/>
                      </a:solidFill>
                    </a:lnT>
                    <a:lnB w="12700">
                      <a:miter lim="400000"/>
                    </a:lnB>
                    <a:noFill/>
                  </a:tcPr>
                </a:tc>
                <a:tc>
                  <a:txBody>
                    <a:bodyPr/>
                    <a:lstStyle/>
                    <a:p>
                      <a:pPr algn="l" defTabSz="1189037">
                        <a:defRPr sz="1800"/>
                      </a:pPr>
                      <a:r>
                        <a:rPr sz="1800" dirty="0">
                          <a:solidFill>
                            <a:srgbClr val="000066"/>
                          </a:solidFill>
                          <a:latin typeface="Arial"/>
                          <a:ea typeface="Arial"/>
                          <a:cs typeface="Arial"/>
                          <a:sym typeface="Arial"/>
                        </a:rPr>
                        <a:t>If there is a risk of splashes onto the body and face</a:t>
                      </a:r>
                    </a:p>
                  </a:txBody>
                  <a:tcPr marL="24489" marR="24489" marT="24489" marB="24489" horzOverflow="overflow">
                    <a:lnL w="12700">
                      <a:solidFill>
                        <a:srgbClr val="1E7FB8"/>
                      </a:solidFill>
                    </a:lnL>
                    <a:lnR w="12700">
                      <a:miter lim="400000"/>
                    </a:lnR>
                    <a:lnT w="12700">
                      <a:solidFill>
                        <a:srgbClr val="1E7FB8"/>
                      </a:solidFill>
                    </a:lnT>
                    <a:lnB w="12700">
                      <a:miter lim="400000"/>
                    </a:lnB>
                    <a:noFill/>
                  </a:tcPr>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AD0A1208-CF92-3946-967B-FE4E01B1F378}"/>
              </a:ext>
            </a:extLst>
          </p:cNvPr>
          <p:cNvSpPr>
            <a:spLocks noGrp="1"/>
          </p:cNvSpPr>
          <p:nvPr>
            <p:ph type="title"/>
          </p:nvPr>
        </p:nvSpPr>
        <p:spPr>
          <a:xfrm>
            <a:off x="1712387" y="367619"/>
            <a:ext cx="8706797" cy="720000"/>
          </a:xfrm>
        </p:spPr>
        <p:txBody>
          <a:bodyPr>
            <a:normAutofit fontScale="90000"/>
          </a:bodyPr>
          <a:lstStyle/>
          <a:p>
            <a:r>
              <a:rPr lang="en-CA" b="1" dirty="0">
                <a:solidFill>
                  <a:srgbClr val="FF0000"/>
                </a:solidFill>
                <a:latin typeface="+mn-lt"/>
              </a:rPr>
              <a:t>Minimize direct unprotected exposure to blood and body fluids</a:t>
            </a:r>
            <a:endParaRPr lang="en-US" b="1" dirty="0">
              <a:solidFill>
                <a:srgbClr val="FF0000"/>
              </a:solidFill>
              <a:latin typeface="+mn-lt"/>
            </a:endParaRPr>
          </a:p>
        </p:txBody>
      </p:sp>
    </p:spTree>
    <p:extLst>
      <p:ext uri="{BB962C8B-B14F-4D97-AF65-F5344CB8AC3E}">
        <p14:creationId xmlns:p14="http://schemas.microsoft.com/office/powerpoint/2010/main" val="3790234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4F143C-9E2F-D048-8702-57FA4ACF8C80}"/>
              </a:ext>
            </a:extLst>
          </p:cNvPr>
          <p:cNvSpPr>
            <a:spLocks noGrp="1"/>
          </p:cNvSpPr>
          <p:nvPr>
            <p:ph idx="1"/>
          </p:nvPr>
        </p:nvSpPr>
        <p:spPr>
          <a:xfrm>
            <a:off x="1934483" y="1468620"/>
            <a:ext cx="8323034" cy="5104349"/>
          </a:xfrm>
        </p:spPr>
        <p:txBody>
          <a:bodyPr/>
          <a:lstStyle/>
          <a:p>
            <a:pPr marL="342900" indent="-342900"/>
            <a:r>
              <a:rPr lang="en-US" sz="2400" dirty="0"/>
              <a:t>Always clean your hands before and after wearing PPE</a:t>
            </a:r>
          </a:p>
          <a:p>
            <a:pPr marL="342900" indent="-342900"/>
            <a:r>
              <a:rPr lang="en-US" sz="2400" dirty="0"/>
              <a:t>PPE should be available where and when it is indicated </a:t>
            </a:r>
          </a:p>
          <a:p>
            <a:pPr marL="703263" lvl="1" indent="-342900"/>
            <a:r>
              <a:rPr lang="en-US" sz="2000" dirty="0"/>
              <a:t>in the correct size</a:t>
            </a:r>
          </a:p>
          <a:p>
            <a:pPr marL="703263" lvl="1" indent="-342900"/>
            <a:r>
              <a:rPr lang="en-US" sz="2000" dirty="0"/>
              <a:t>select according to risk or per transmission based precautions</a:t>
            </a:r>
          </a:p>
          <a:p>
            <a:pPr marL="342900" indent="-342900">
              <a:spcAft>
                <a:spcPts val="1200"/>
              </a:spcAft>
            </a:pPr>
            <a:r>
              <a:rPr lang="en-US" altLang="en-US" sz="2400" dirty="0"/>
              <a:t>Always put on before contact with the patient</a:t>
            </a:r>
          </a:p>
          <a:p>
            <a:pPr marL="342900" indent="-342900">
              <a:spcAft>
                <a:spcPts val="1200"/>
              </a:spcAft>
            </a:pPr>
            <a:r>
              <a:rPr lang="en-US" altLang="en-US" sz="2400" dirty="0"/>
              <a:t>Always remove immediately after completing the task and/or leaving the patient care area</a:t>
            </a:r>
          </a:p>
          <a:p>
            <a:pPr marL="342900" indent="-342900">
              <a:spcAft>
                <a:spcPts val="1200"/>
              </a:spcAft>
            </a:pPr>
            <a:r>
              <a:rPr lang="en-ZA" altLang="en-US" sz="2400" dirty="0"/>
              <a:t>NEVER reuse disposable PPE</a:t>
            </a:r>
          </a:p>
          <a:p>
            <a:pPr marL="342900" indent="-342900">
              <a:spcAft>
                <a:spcPts val="1200"/>
              </a:spcAft>
            </a:pPr>
            <a:r>
              <a:rPr lang="en-ZA" altLang="en-US" sz="2400" dirty="0"/>
              <a:t>Clean and disinfect reusable PPE between each use</a:t>
            </a:r>
            <a:endParaRPr lang="en-US" altLang="en-US" sz="2400" dirty="0"/>
          </a:p>
          <a:p>
            <a:pPr marL="342900" indent="-342900">
              <a:spcAft>
                <a:spcPts val="1200"/>
              </a:spcAft>
            </a:pPr>
            <a:endParaRPr lang="en-US" altLang="en-US" sz="2400" dirty="0"/>
          </a:p>
          <a:p>
            <a:endParaRPr lang="en-CA" sz="2400" dirty="0"/>
          </a:p>
        </p:txBody>
      </p:sp>
      <p:sp>
        <p:nvSpPr>
          <p:cNvPr id="6" name="Title 5">
            <a:extLst>
              <a:ext uri="{FF2B5EF4-FFF2-40B4-BE49-F238E27FC236}">
                <a16:creationId xmlns:a16="http://schemas.microsoft.com/office/drawing/2014/main" id="{C90B7806-7F46-6740-8A78-BD9BE8623146}"/>
              </a:ext>
            </a:extLst>
          </p:cNvPr>
          <p:cNvSpPr>
            <a:spLocks noGrp="1"/>
          </p:cNvSpPr>
          <p:nvPr>
            <p:ph type="title"/>
          </p:nvPr>
        </p:nvSpPr>
        <p:spPr>
          <a:xfrm>
            <a:off x="1905000" y="269792"/>
            <a:ext cx="6120000" cy="720000"/>
          </a:xfrm>
        </p:spPr>
        <p:txBody>
          <a:bodyPr>
            <a:normAutofit fontScale="90000"/>
          </a:bodyPr>
          <a:lstStyle/>
          <a:p>
            <a:r>
              <a:rPr lang="en-CA" b="1" dirty="0">
                <a:solidFill>
                  <a:srgbClr val="FF0000"/>
                </a:solidFill>
                <a:latin typeface="+mn-lt"/>
              </a:rPr>
              <a:t>Principles for using  PPE (1)</a:t>
            </a:r>
          </a:p>
        </p:txBody>
      </p:sp>
    </p:spTree>
    <p:extLst>
      <p:ext uri="{BB962C8B-B14F-4D97-AF65-F5344CB8AC3E}">
        <p14:creationId xmlns:p14="http://schemas.microsoft.com/office/powerpoint/2010/main" val="545445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BC955A-A8B4-2D45-AE9A-CA083BF41261}"/>
              </a:ext>
            </a:extLst>
          </p:cNvPr>
          <p:cNvSpPr>
            <a:spLocks noGrp="1"/>
          </p:cNvSpPr>
          <p:nvPr>
            <p:ph idx="1"/>
          </p:nvPr>
        </p:nvSpPr>
        <p:spPr>
          <a:xfrm>
            <a:off x="1981201" y="1310400"/>
            <a:ext cx="8322573" cy="4983250"/>
          </a:xfrm>
        </p:spPr>
        <p:txBody>
          <a:bodyPr/>
          <a:lstStyle/>
          <a:p>
            <a:pPr marL="342900" indent="-342900">
              <a:spcAft>
                <a:spcPts val="1200"/>
              </a:spcAft>
            </a:pPr>
            <a:r>
              <a:rPr lang="en-US" altLang="en-US" sz="2400" dirty="0"/>
              <a:t>Change PPE immediately if it becomes contaminated or damaged</a:t>
            </a:r>
            <a:endParaRPr lang="en-ZA" altLang="en-US" sz="2400" dirty="0"/>
          </a:p>
          <a:p>
            <a:pPr marL="342900" indent="-342900"/>
            <a:r>
              <a:rPr lang="en-US" sz="2400" dirty="0"/>
              <a:t>PPE should not be adjusted or touched during patient care; specifically </a:t>
            </a:r>
          </a:p>
          <a:p>
            <a:pPr marL="703263" lvl="1" indent="-342900"/>
            <a:r>
              <a:rPr lang="en-US" dirty="0"/>
              <a:t>never touch your face while wearing PPE</a:t>
            </a:r>
          </a:p>
          <a:p>
            <a:pPr marL="703263" lvl="1" indent="-342900"/>
            <a:r>
              <a:rPr lang="en-US" dirty="0"/>
              <a:t>if there is concern and/or breach of these practices, leave the patient care area when safe to do so and properly remove and change the PPE</a:t>
            </a:r>
          </a:p>
          <a:p>
            <a:pPr marL="703263" lvl="1" indent="-342900"/>
            <a:r>
              <a:rPr lang="en-US" altLang="en-US" dirty="0"/>
              <a:t>Always remove carefully to avoid self-contamination (from dirtiest to cleanest areas)</a:t>
            </a:r>
          </a:p>
          <a:p>
            <a:pPr marL="703263" lvl="1" indent="-342900"/>
            <a:endParaRPr lang="en-US" altLang="en-US" dirty="0"/>
          </a:p>
          <a:p>
            <a:pPr marL="703263" lvl="1" indent="-342900"/>
            <a:endParaRPr lang="en-US" dirty="0"/>
          </a:p>
          <a:p>
            <a:pPr marL="342900" indent="-342900">
              <a:spcAft>
                <a:spcPts val="1200"/>
              </a:spcAft>
            </a:pPr>
            <a:endParaRPr lang="en-US" altLang="en-US" sz="2400" dirty="0"/>
          </a:p>
          <a:p>
            <a:endParaRPr lang="en-CA" sz="2400" dirty="0"/>
          </a:p>
        </p:txBody>
      </p:sp>
      <p:sp>
        <p:nvSpPr>
          <p:cNvPr id="5" name="Text Placeholder 4">
            <a:extLst>
              <a:ext uri="{FF2B5EF4-FFF2-40B4-BE49-F238E27FC236}">
                <a16:creationId xmlns:a16="http://schemas.microsoft.com/office/drawing/2014/main" id="{B6AE74E7-3B1A-2742-AFCA-9CEEFF367FE7}"/>
              </a:ext>
            </a:extLst>
          </p:cNvPr>
          <p:cNvSpPr>
            <a:spLocks noGrp="1"/>
          </p:cNvSpPr>
          <p:nvPr>
            <p:ph type="body" sz="quarter" idx="21"/>
          </p:nvPr>
        </p:nvSpPr>
        <p:spPr/>
        <p:txBody>
          <a:bodyPr>
            <a:normAutofit lnSpcReduction="10000"/>
          </a:bodyPr>
          <a:lstStyle/>
          <a:p>
            <a:endParaRPr lang="en-CA"/>
          </a:p>
        </p:txBody>
      </p:sp>
      <p:sp>
        <p:nvSpPr>
          <p:cNvPr id="6" name="Title 5">
            <a:extLst>
              <a:ext uri="{FF2B5EF4-FFF2-40B4-BE49-F238E27FC236}">
                <a16:creationId xmlns:a16="http://schemas.microsoft.com/office/drawing/2014/main" id="{56D7C74B-00FE-4342-8A2D-4E16A46E9FFF}"/>
              </a:ext>
            </a:extLst>
          </p:cNvPr>
          <p:cNvSpPr>
            <a:spLocks noGrp="1"/>
          </p:cNvSpPr>
          <p:nvPr>
            <p:ph type="title"/>
          </p:nvPr>
        </p:nvSpPr>
        <p:spPr>
          <a:xfrm>
            <a:off x="1884000" y="141428"/>
            <a:ext cx="6120000" cy="720000"/>
          </a:xfrm>
        </p:spPr>
        <p:txBody>
          <a:bodyPr>
            <a:normAutofit/>
          </a:bodyPr>
          <a:lstStyle/>
          <a:p>
            <a:r>
              <a:rPr lang="en-CA" sz="4000" b="1" dirty="0">
                <a:solidFill>
                  <a:srgbClr val="FF0000"/>
                </a:solidFill>
                <a:latin typeface="+mn-lt"/>
              </a:rPr>
              <a:t>Principles for using PPE (2)</a:t>
            </a:r>
          </a:p>
        </p:txBody>
      </p:sp>
    </p:spTree>
    <p:extLst>
      <p:ext uri="{BB962C8B-B14F-4D97-AF65-F5344CB8AC3E}">
        <p14:creationId xmlns:p14="http://schemas.microsoft.com/office/powerpoint/2010/main" val="4019736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241" y="179476"/>
            <a:ext cx="9144000" cy="777518"/>
          </a:xfrm>
        </p:spPr>
        <p:txBody>
          <a:bodyPr>
            <a:normAutofit/>
          </a:bodyPr>
          <a:lstStyle/>
          <a:p>
            <a:r>
              <a:rPr lang="en-GB" sz="4000" b="1" dirty="0">
                <a:solidFill>
                  <a:srgbClr val="FF0000"/>
                </a:solidFill>
                <a:latin typeface="Arial" panose="020B0604020202020204" pitchFamily="34" charset="0"/>
                <a:cs typeface="Arial" panose="020B0604020202020204" pitchFamily="34" charset="0"/>
              </a:rPr>
              <a:t>The seven steps to safe injections</a:t>
            </a:r>
            <a:endParaRPr lang="en-US" sz="4000" b="1" dirty="0">
              <a:solidFill>
                <a:srgbClr val="FF000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6076268"/>
              </p:ext>
            </p:extLst>
          </p:nvPr>
        </p:nvGraphicFramePr>
        <p:xfrm>
          <a:off x="2006195" y="1106176"/>
          <a:ext cx="8079189" cy="5387184"/>
        </p:xfrm>
        <a:graphic>
          <a:graphicData uri="http://schemas.openxmlformats.org/drawingml/2006/table">
            <a:tbl>
              <a:tblPr firstRow="1" bandRow="1">
                <a:tableStyleId>{3C2FFA5D-87B4-456A-9821-1D502468CF0F}</a:tableStyleId>
              </a:tblPr>
              <a:tblGrid>
                <a:gridCol w="4653613">
                  <a:extLst>
                    <a:ext uri="{9D8B030D-6E8A-4147-A177-3AD203B41FA5}">
                      <a16:colId xmlns:a16="http://schemas.microsoft.com/office/drawing/2014/main" val="20000"/>
                    </a:ext>
                  </a:extLst>
                </a:gridCol>
                <a:gridCol w="3425576">
                  <a:extLst>
                    <a:ext uri="{9D8B030D-6E8A-4147-A177-3AD203B41FA5}">
                      <a16:colId xmlns:a16="http://schemas.microsoft.com/office/drawing/2014/main" val="20001"/>
                    </a:ext>
                  </a:extLst>
                </a:gridCol>
              </a:tblGrid>
              <a:tr h="847593">
                <a:tc>
                  <a:txBody>
                    <a:bodyPr/>
                    <a:lstStyle/>
                    <a:p>
                      <a:pPr algn="l"/>
                      <a:endParaRPr lang="en-GB" sz="2000" dirty="0"/>
                    </a:p>
                    <a:p>
                      <a:pPr algn="l"/>
                      <a:r>
                        <a:rPr lang="en-GB" sz="2000" b="0" dirty="0">
                          <a:solidFill>
                            <a:schemeClr val="tx1"/>
                          </a:solidFill>
                        </a:rPr>
                        <a:t>1</a:t>
                      </a:r>
                      <a:r>
                        <a:rPr lang="en-GB" sz="2000" b="0" baseline="0" dirty="0">
                          <a:solidFill>
                            <a:schemeClr val="tx1"/>
                          </a:solidFill>
                        </a:rPr>
                        <a:t> </a:t>
                      </a:r>
                      <a:r>
                        <a:rPr lang="en-GB" sz="2000" b="0" dirty="0">
                          <a:solidFill>
                            <a:schemeClr val="tx1"/>
                          </a:solidFill>
                        </a:rPr>
                        <a:t>Clean work space</a:t>
                      </a:r>
                      <a:endParaRPr lang="en-US" sz="2000" b="0" dirty="0">
                        <a:solidFill>
                          <a:schemeClr val="tx1"/>
                        </a:solidFill>
                      </a:endParaRPr>
                    </a:p>
                  </a:txBody>
                  <a:tcPr marL="78191" marR="78191" marT="41468" marB="41468"/>
                </a:tc>
                <a:tc>
                  <a:txBody>
                    <a:bodyPr/>
                    <a:lstStyle/>
                    <a:p>
                      <a:pPr algn="ctr"/>
                      <a:endParaRPr lang="en-US" sz="1600" dirty="0"/>
                    </a:p>
                  </a:txBody>
                  <a:tcPr marL="78191" marR="78191" marT="41468" marB="41468"/>
                </a:tc>
                <a:extLst>
                  <a:ext uri="{0D108BD9-81ED-4DB2-BD59-A6C34878D82A}">
                    <a16:rowId xmlns:a16="http://schemas.microsoft.com/office/drawing/2014/main" val="10000"/>
                  </a:ext>
                </a:extLst>
              </a:tr>
              <a:tr h="773054">
                <a:tc>
                  <a:txBody>
                    <a:bodyPr/>
                    <a:lstStyle/>
                    <a:p>
                      <a:pPr algn="l"/>
                      <a:endParaRPr lang="en-GB" sz="2000" dirty="0"/>
                    </a:p>
                    <a:p>
                      <a:pPr algn="l"/>
                      <a:r>
                        <a:rPr lang="en-GB" sz="2000" dirty="0"/>
                        <a:t>2 Hand hygiene</a:t>
                      </a:r>
                      <a:endParaRPr lang="en-US" sz="2000" b="1" dirty="0"/>
                    </a:p>
                  </a:txBody>
                  <a:tcPr marL="78191" marR="78191" marT="41468" marB="41468"/>
                </a:tc>
                <a:tc>
                  <a:txBody>
                    <a:bodyPr/>
                    <a:lstStyle/>
                    <a:p>
                      <a:pPr algn="ctr"/>
                      <a:endParaRPr lang="en-US" sz="1600" dirty="0"/>
                    </a:p>
                  </a:txBody>
                  <a:tcPr marL="78191" marR="78191" marT="41468" marB="41468"/>
                </a:tc>
                <a:extLst>
                  <a:ext uri="{0D108BD9-81ED-4DB2-BD59-A6C34878D82A}">
                    <a16:rowId xmlns:a16="http://schemas.microsoft.com/office/drawing/2014/main" val="10001"/>
                  </a:ext>
                </a:extLst>
              </a:tr>
              <a:tr h="757984">
                <a:tc>
                  <a:txBody>
                    <a:bodyPr/>
                    <a:lstStyle/>
                    <a:p>
                      <a:pPr algn="l"/>
                      <a:endParaRPr lang="en-GB" sz="2000" dirty="0"/>
                    </a:p>
                    <a:p>
                      <a:pPr algn="l"/>
                      <a:r>
                        <a:rPr lang="en-GB" sz="2000" dirty="0"/>
                        <a:t>3 Sterile safety-engineered syringe</a:t>
                      </a:r>
                      <a:endParaRPr lang="en-US" sz="2000" b="1" dirty="0"/>
                    </a:p>
                  </a:txBody>
                  <a:tcPr marL="78191" marR="78191" marT="41468" marB="41468"/>
                </a:tc>
                <a:tc>
                  <a:txBody>
                    <a:bodyPr/>
                    <a:lstStyle/>
                    <a:p>
                      <a:pPr algn="ctr"/>
                      <a:endParaRPr lang="en-US" sz="1600" dirty="0"/>
                    </a:p>
                  </a:txBody>
                  <a:tcPr marL="78191" marR="78191" marT="41468" marB="41468"/>
                </a:tc>
                <a:extLst>
                  <a:ext uri="{0D108BD9-81ED-4DB2-BD59-A6C34878D82A}">
                    <a16:rowId xmlns:a16="http://schemas.microsoft.com/office/drawing/2014/main" val="10002"/>
                  </a:ext>
                </a:extLst>
              </a:tr>
              <a:tr h="970902">
                <a:tc>
                  <a:txBody>
                    <a:bodyPr/>
                    <a:lstStyle/>
                    <a:p>
                      <a:pPr algn="l"/>
                      <a:endParaRPr lang="en-GB" sz="2000" dirty="0"/>
                    </a:p>
                    <a:p>
                      <a:pPr algn="l"/>
                      <a:r>
                        <a:rPr lang="en-GB" sz="2000" dirty="0"/>
                        <a:t>4 Sterile vial</a:t>
                      </a:r>
                      <a:r>
                        <a:rPr lang="en-GB" sz="2000" baseline="0" dirty="0"/>
                        <a:t> of medication and diluent</a:t>
                      </a:r>
                      <a:endParaRPr lang="en-US" sz="2000" dirty="0"/>
                    </a:p>
                  </a:txBody>
                  <a:tcPr marL="78191" marR="78191" marT="41468" marB="41468"/>
                </a:tc>
                <a:tc>
                  <a:txBody>
                    <a:bodyPr/>
                    <a:lstStyle/>
                    <a:p>
                      <a:pPr algn="ctr"/>
                      <a:endParaRPr lang="en-US" sz="1600" dirty="0"/>
                    </a:p>
                  </a:txBody>
                  <a:tcPr marL="78191" marR="78191" marT="41468" marB="41468"/>
                </a:tc>
                <a:extLst>
                  <a:ext uri="{0D108BD9-81ED-4DB2-BD59-A6C34878D82A}">
                    <a16:rowId xmlns:a16="http://schemas.microsoft.com/office/drawing/2014/main" val="10003"/>
                  </a:ext>
                </a:extLst>
              </a:tr>
              <a:tr h="652579">
                <a:tc>
                  <a:txBody>
                    <a:bodyPr/>
                    <a:lstStyle/>
                    <a:p>
                      <a:pPr algn="l"/>
                      <a:r>
                        <a:rPr lang="en-GB" sz="2000" dirty="0"/>
                        <a:t>5 Skin</a:t>
                      </a:r>
                      <a:r>
                        <a:rPr lang="en-GB" sz="2000" baseline="0" dirty="0"/>
                        <a:t> cleaning and antisepsis</a:t>
                      </a:r>
                      <a:endParaRPr lang="en-US" sz="2000" b="1" dirty="0"/>
                    </a:p>
                  </a:txBody>
                  <a:tcPr marL="78191" marR="78191" marT="41468" marB="41468"/>
                </a:tc>
                <a:tc>
                  <a:txBody>
                    <a:bodyPr/>
                    <a:lstStyle/>
                    <a:p>
                      <a:pPr algn="ctr"/>
                      <a:endParaRPr lang="en-US" sz="1600" dirty="0"/>
                    </a:p>
                  </a:txBody>
                  <a:tcPr marL="78191" marR="78191" marT="41468" marB="41468"/>
                </a:tc>
                <a:extLst>
                  <a:ext uri="{0D108BD9-81ED-4DB2-BD59-A6C34878D82A}">
                    <a16:rowId xmlns:a16="http://schemas.microsoft.com/office/drawing/2014/main" val="10004"/>
                  </a:ext>
                </a:extLst>
              </a:tr>
              <a:tr h="652579">
                <a:tc>
                  <a:txBody>
                    <a:bodyPr/>
                    <a:lstStyle/>
                    <a:p>
                      <a:pPr algn="l"/>
                      <a:endParaRPr lang="en-GB" sz="2000" dirty="0"/>
                    </a:p>
                    <a:p>
                      <a:pPr algn="l"/>
                      <a:r>
                        <a:rPr lang="en-GB" sz="2000" dirty="0"/>
                        <a:t>6 Appropriate collection of sharps</a:t>
                      </a:r>
                      <a:endParaRPr lang="en-US" sz="2000" b="1" dirty="0"/>
                    </a:p>
                  </a:txBody>
                  <a:tcPr marL="78191" marR="78191" marT="41468" marB="41468"/>
                </a:tc>
                <a:tc>
                  <a:txBody>
                    <a:bodyPr/>
                    <a:lstStyle/>
                    <a:p>
                      <a:pPr algn="ctr"/>
                      <a:endParaRPr lang="en-US" sz="1600" dirty="0"/>
                    </a:p>
                  </a:txBody>
                  <a:tcPr marL="78191" marR="78191" marT="41468" marB="41468"/>
                </a:tc>
                <a:extLst>
                  <a:ext uri="{0D108BD9-81ED-4DB2-BD59-A6C34878D82A}">
                    <a16:rowId xmlns:a16="http://schemas.microsoft.com/office/drawing/2014/main" val="10005"/>
                  </a:ext>
                </a:extLst>
              </a:tr>
              <a:tr h="6525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dirty="0"/>
                        <a:t>7 Appropriate waste management</a:t>
                      </a:r>
                      <a:endParaRPr lang="en-US" sz="2000" b="1" kern="1200" dirty="0">
                        <a:solidFill>
                          <a:schemeClr val="dk1"/>
                        </a:solidFill>
                        <a:latin typeface="+mn-lt"/>
                        <a:ea typeface="+mn-ea"/>
                        <a:cs typeface="+mn-cs"/>
                      </a:endParaRPr>
                    </a:p>
                  </a:txBody>
                  <a:tcPr marL="78191" marR="78191" marT="41468" marB="41468"/>
                </a:tc>
                <a:tc>
                  <a:txBody>
                    <a:bodyPr/>
                    <a:lstStyle/>
                    <a:p>
                      <a:pPr algn="ctr"/>
                      <a:endParaRPr lang="en-US" sz="1600" dirty="0"/>
                    </a:p>
                  </a:txBody>
                  <a:tcPr marL="78191" marR="78191" marT="41468" marB="41468"/>
                </a:tc>
                <a:extLst>
                  <a:ext uri="{0D108BD9-81ED-4DB2-BD59-A6C34878D82A}">
                    <a16:rowId xmlns:a16="http://schemas.microsoft.com/office/drawing/2014/main" val="10006"/>
                  </a:ext>
                </a:extLst>
              </a:tr>
            </a:tbl>
          </a:graphicData>
        </a:graphic>
      </p:graphicFrame>
      <p:sp>
        <p:nvSpPr>
          <p:cNvPr id="5" name="TextBox 4">
            <a:extLst>
              <a:ext uri="{FF2B5EF4-FFF2-40B4-BE49-F238E27FC236}">
                <a16:creationId xmlns:a16="http://schemas.microsoft.com/office/drawing/2014/main" id="{266D89FB-8D90-4C3E-B4EB-D77B6E973BB5}"/>
              </a:ext>
            </a:extLst>
          </p:cNvPr>
          <p:cNvSpPr txBox="1"/>
          <p:nvPr/>
        </p:nvSpPr>
        <p:spPr>
          <a:xfrm>
            <a:off x="1981200" y="6547719"/>
            <a:ext cx="5065810" cy="261610"/>
          </a:xfrm>
          <a:prstGeom prst="rect">
            <a:avLst/>
          </a:prstGeom>
          <a:noFill/>
        </p:spPr>
        <p:txBody>
          <a:bodyPr wrap="none" rtlCol="0">
            <a:spAutoFit/>
          </a:bodyPr>
          <a:lstStyle/>
          <a:p>
            <a:r>
              <a:rPr lang="en-US" sz="1100" dirty="0">
                <a:hlinkClick r:id="rId3"/>
              </a:rPr>
              <a:t>https://www.who.int/infection-prevention/tools/injections/training-education/en/</a:t>
            </a:r>
            <a:r>
              <a:rPr lang="en-US" sz="1100" dirty="0"/>
              <a:t> </a:t>
            </a:r>
          </a:p>
        </p:txBody>
      </p:sp>
      <p:pic>
        <p:nvPicPr>
          <p:cNvPr id="9218" name="Picture 2" descr="Image result for injection practices are part of standard precautions">
            <a:extLst>
              <a:ext uri="{FF2B5EF4-FFF2-40B4-BE49-F238E27FC236}">
                <a16:creationId xmlns:a16="http://schemas.microsoft.com/office/drawing/2014/main" id="{7B58E705-7519-4892-9CFB-84CD71041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634" y="2750976"/>
            <a:ext cx="33337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217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90E05D-0726-7E49-9DAF-AE36AEFE4629}"/>
              </a:ext>
            </a:extLst>
          </p:cNvPr>
          <p:cNvSpPr>
            <a:spLocks noGrp="1"/>
          </p:cNvSpPr>
          <p:nvPr>
            <p:ph idx="1"/>
          </p:nvPr>
        </p:nvSpPr>
        <p:spPr>
          <a:xfrm>
            <a:off x="1879774" y="2482011"/>
            <a:ext cx="8424001" cy="4581258"/>
          </a:xfrm>
        </p:spPr>
        <p:txBody>
          <a:bodyPr/>
          <a:lstStyle/>
          <a:p>
            <a:pPr marL="285750" indent="-285750"/>
            <a:r>
              <a:rPr lang="en-US" sz="2400" dirty="0"/>
              <a:t>It is important to ensure that environmental cleaning and disinfection procedures are followed consistently and correctly. </a:t>
            </a:r>
          </a:p>
          <a:p>
            <a:pPr marL="285750" indent="-285750"/>
            <a:r>
              <a:rPr lang="en-US" sz="2400" dirty="0"/>
              <a:t>Thorough cleaning environmental surfaces with water and detergent and applying commonly used hospital level disinfectants (such as sodium hypochlorite, 0.5%, or ethanol, 70%) are effective and sufficient procedures.</a:t>
            </a:r>
          </a:p>
          <a:p>
            <a:pPr marL="285750" indent="-285750"/>
            <a:r>
              <a:rPr lang="en-US" sz="2400" dirty="0"/>
              <a:t>Medical devices and equipment, laundry, food service utensils and medical waste should be managed in accordance with safe routine procedures.</a:t>
            </a:r>
          </a:p>
        </p:txBody>
      </p:sp>
      <p:sp>
        <p:nvSpPr>
          <p:cNvPr id="5" name="Title 4">
            <a:extLst>
              <a:ext uri="{FF2B5EF4-FFF2-40B4-BE49-F238E27FC236}">
                <a16:creationId xmlns:a16="http://schemas.microsoft.com/office/drawing/2014/main" id="{148EEF08-355E-3345-B5DD-2A2D571EE6D2}"/>
              </a:ext>
            </a:extLst>
          </p:cNvPr>
          <p:cNvSpPr>
            <a:spLocks noGrp="1"/>
          </p:cNvSpPr>
          <p:nvPr>
            <p:ph type="title"/>
          </p:nvPr>
        </p:nvSpPr>
        <p:spPr>
          <a:xfrm>
            <a:off x="838200" y="365126"/>
            <a:ext cx="9916886" cy="1301943"/>
          </a:xfrm>
        </p:spPr>
        <p:txBody>
          <a:bodyPr/>
          <a:lstStyle/>
          <a:p>
            <a:r>
              <a:rPr lang="en-US" b="1" dirty="0">
                <a:solidFill>
                  <a:srgbClr val="FF0000"/>
                </a:solidFill>
                <a:latin typeface="+mn-lt"/>
              </a:rPr>
              <a:t>Environment cleaning, disinfection and BMWM</a:t>
            </a:r>
          </a:p>
        </p:txBody>
      </p:sp>
    </p:spTree>
    <p:extLst>
      <p:ext uri="{BB962C8B-B14F-4D97-AF65-F5344CB8AC3E}">
        <p14:creationId xmlns:p14="http://schemas.microsoft.com/office/powerpoint/2010/main" val="2421165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DE3767-7160-084F-99CA-2C021619CAD4}"/>
              </a:ext>
            </a:extLst>
          </p:cNvPr>
          <p:cNvGrpSpPr/>
          <p:nvPr/>
        </p:nvGrpSpPr>
        <p:grpSpPr>
          <a:xfrm>
            <a:off x="2" y="1"/>
            <a:ext cx="12192001" cy="6883236"/>
            <a:chOff x="0" y="0"/>
            <a:chExt cx="12192001" cy="6883236"/>
          </a:xfrm>
        </p:grpSpPr>
        <p:pic>
          <p:nvPicPr>
            <p:cNvPr id="3" name="Picture 2">
              <a:extLst>
                <a:ext uri="{FF2B5EF4-FFF2-40B4-BE49-F238E27FC236}">
                  <a16:creationId xmlns:a16="http://schemas.microsoft.com/office/drawing/2014/main" id="{22322B69-1EFB-D446-BAA5-0C6A03EAC01B}"/>
                </a:ext>
              </a:extLst>
            </p:cNvPr>
            <p:cNvPicPr>
              <a:picLocks noChangeAspect="1"/>
            </p:cNvPicPr>
            <p:nvPr/>
          </p:nvPicPr>
          <p:blipFill rotWithShape="1">
            <a:blip r:embed="rId2"/>
            <a:srcRect l="22313" t="26360" r="21896" b="36551"/>
            <a:stretch/>
          </p:blipFill>
          <p:spPr>
            <a:xfrm>
              <a:off x="3471863" y="0"/>
              <a:ext cx="8720138" cy="6883236"/>
            </a:xfrm>
            <a:prstGeom prst="rect">
              <a:avLst/>
            </a:prstGeom>
          </p:spPr>
        </p:pic>
        <p:pic>
          <p:nvPicPr>
            <p:cNvPr id="4" name="Picture 3">
              <a:extLst>
                <a:ext uri="{FF2B5EF4-FFF2-40B4-BE49-F238E27FC236}">
                  <a16:creationId xmlns:a16="http://schemas.microsoft.com/office/drawing/2014/main" id="{12DC9E38-2456-6140-9EF7-3F16C8BF9F1E}"/>
                </a:ext>
              </a:extLst>
            </p:cNvPr>
            <p:cNvPicPr>
              <a:picLocks noChangeAspect="1"/>
            </p:cNvPicPr>
            <p:nvPr/>
          </p:nvPicPr>
          <p:blipFill rotWithShape="1">
            <a:blip r:embed="rId2"/>
            <a:srcRect l="22313" t="43818" r="48618" b="36551"/>
            <a:stretch/>
          </p:blipFill>
          <p:spPr>
            <a:xfrm>
              <a:off x="0" y="0"/>
              <a:ext cx="7758113" cy="6883236"/>
            </a:xfrm>
            <a:prstGeom prst="rect">
              <a:avLst/>
            </a:prstGeom>
          </p:spPr>
        </p:pic>
        <p:pic>
          <p:nvPicPr>
            <p:cNvPr id="5" name="Picture 4">
              <a:extLst>
                <a:ext uri="{FF2B5EF4-FFF2-40B4-BE49-F238E27FC236}">
                  <a16:creationId xmlns:a16="http://schemas.microsoft.com/office/drawing/2014/main" id="{D9BFC08E-FD05-8B44-A574-1D6182D0A379}"/>
                </a:ext>
              </a:extLst>
            </p:cNvPr>
            <p:cNvPicPr>
              <a:picLocks noChangeAspect="1"/>
            </p:cNvPicPr>
            <p:nvPr/>
          </p:nvPicPr>
          <p:blipFill rotWithShape="1">
            <a:blip r:embed="rId2"/>
            <a:srcRect l="23294" t="43818" r="48618" b="36551"/>
            <a:stretch/>
          </p:blipFill>
          <p:spPr>
            <a:xfrm>
              <a:off x="1014413" y="185738"/>
              <a:ext cx="8229600" cy="3057525"/>
            </a:xfrm>
            <a:prstGeom prst="rect">
              <a:avLst/>
            </a:prstGeom>
          </p:spPr>
        </p:pic>
      </p:grpSp>
      <p:sp>
        <p:nvSpPr>
          <p:cNvPr id="7" name="TextBox 6">
            <a:extLst>
              <a:ext uri="{FF2B5EF4-FFF2-40B4-BE49-F238E27FC236}">
                <a16:creationId xmlns:a16="http://schemas.microsoft.com/office/drawing/2014/main" id="{83FF265B-832A-A249-898E-1C5C892ADEBC}"/>
              </a:ext>
            </a:extLst>
          </p:cNvPr>
          <p:cNvSpPr txBox="1"/>
          <p:nvPr/>
        </p:nvSpPr>
        <p:spPr>
          <a:xfrm>
            <a:off x="1452564" y="1971678"/>
            <a:ext cx="7448551" cy="1446550"/>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Triage, early recognition, and source control</a:t>
            </a:r>
            <a:endParaRPr lang="en-US" sz="4400" b="1" dirty="0">
              <a:solidFill>
                <a:schemeClr val="bg1"/>
              </a:solidFill>
              <a:latin typeface="+mj-lt"/>
            </a:endParaRPr>
          </a:p>
        </p:txBody>
      </p:sp>
    </p:spTree>
    <p:extLst>
      <p:ext uri="{BB962C8B-B14F-4D97-AF65-F5344CB8AC3E}">
        <p14:creationId xmlns:p14="http://schemas.microsoft.com/office/powerpoint/2010/main" val="796779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Rectangle 2"/>
          <p:cNvSpPr txBox="1">
            <a:spLocks noGrp="1"/>
          </p:cNvSpPr>
          <p:nvPr>
            <p:ph type="title"/>
          </p:nvPr>
        </p:nvSpPr>
        <p:spPr>
          <a:prstGeom prst="rect">
            <a:avLst/>
          </a:prstGeom>
        </p:spPr>
        <p:txBody>
          <a:bodyPr/>
          <a:lstStyle>
            <a:lvl1pPr algn="ctr">
              <a:defRPr sz="3200">
                <a:latin typeface="Arial"/>
                <a:ea typeface="Arial"/>
                <a:cs typeface="Arial"/>
                <a:sym typeface="Arial"/>
              </a:defRPr>
            </a:lvl1pPr>
          </a:lstStyle>
          <a:p>
            <a:pPr algn="l"/>
            <a:r>
              <a:rPr b="1" dirty="0">
                <a:solidFill>
                  <a:srgbClr val="FF0000"/>
                </a:solidFill>
              </a:rPr>
              <a:t>Manage ill patients seeking care</a:t>
            </a:r>
          </a:p>
        </p:txBody>
      </p:sp>
      <p:grpSp>
        <p:nvGrpSpPr>
          <p:cNvPr id="269" name="Diagram 2"/>
          <p:cNvGrpSpPr/>
          <p:nvPr/>
        </p:nvGrpSpPr>
        <p:grpSpPr>
          <a:xfrm>
            <a:off x="1846061" y="1529647"/>
            <a:ext cx="5181600" cy="4617249"/>
            <a:chOff x="-1" y="-1"/>
            <a:chExt cx="4952738" cy="4952738"/>
          </a:xfrm>
        </p:grpSpPr>
        <p:grpSp>
          <p:nvGrpSpPr>
            <p:cNvPr id="257" name="Group"/>
            <p:cNvGrpSpPr/>
            <p:nvPr/>
          </p:nvGrpSpPr>
          <p:grpSpPr>
            <a:xfrm>
              <a:off x="0" y="0"/>
              <a:ext cx="2420470" cy="2420470"/>
              <a:chOff x="0" y="0"/>
              <a:chExt cx="2420469" cy="2420469"/>
            </a:xfrm>
          </p:grpSpPr>
          <p:sp>
            <p:nvSpPr>
              <p:cNvPr id="255" name="Shape"/>
              <p:cNvSpPr/>
              <p:nvPr/>
            </p:nvSpPr>
            <p:spPr>
              <a:xfrm>
                <a:off x="0" y="0"/>
                <a:ext cx="2420469" cy="24204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FF9900"/>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666750">
                  <a:lnSpc>
                    <a:spcPct val="90000"/>
                  </a:lnSpc>
                  <a:spcBef>
                    <a:spcPts val="525"/>
                  </a:spcBef>
                  <a:defRPr>
                    <a:solidFill>
                      <a:srgbClr val="FFFFFF"/>
                    </a:solidFill>
                  </a:defRPr>
                </a:pPr>
                <a:endParaRPr sz="1350"/>
              </a:p>
            </p:txBody>
          </p:sp>
          <p:sp>
            <p:nvSpPr>
              <p:cNvPr id="256" name="Timely and effective triage"/>
              <p:cNvSpPr txBox="1"/>
              <p:nvPr/>
            </p:nvSpPr>
            <p:spPr>
              <a:xfrm>
                <a:off x="708938" y="854904"/>
                <a:ext cx="1711529" cy="14195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6679" tIns="106679" rIns="106679" bIns="106679" numCol="1" anchor="ctr">
                <a:spAutoFit/>
              </a:bodyPr>
              <a:lstStyle/>
              <a:p>
                <a:pPr algn="ctr" defTabSz="666750">
                  <a:lnSpc>
                    <a:spcPct val="90000"/>
                  </a:lnSpc>
                  <a:spcBef>
                    <a:spcPts val="600"/>
                  </a:spcBef>
                  <a:defRPr sz="2000">
                    <a:solidFill>
                      <a:srgbClr val="FFFFFF"/>
                    </a:solidFill>
                  </a:defRPr>
                </a:pPr>
                <a:r>
                  <a:rPr sz="2000" dirty="0"/>
                  <a:t>Timely and effective triage</a:t>
                </a:r>
                <a:r>
                  <a:rPr lang="en-US" sz="2000" dirty="0"/>
                  <a:t> and infection control</a:t>
                </a:r>
                <a:r>
                  <a:rPr sz="2000" dirty="0"/>
                  <a:t> </a:t>
                </a:r>
              </a:p>
            </p:txBody>
          </p:sp>
        </p:grpSp>
        <p:grpSp>
          <p:nvGrpSpPr>
            <p:cNvPr id="260" name="Group"/>
            <p:cNvGrpSpPr/>
            <p:nvPr/>
          </p:nvGrpSpPr>
          <p:grpSpPr>
            <a:xfrm>
              <a:off x="2532267" y="-1"/>
              <a:ext cx="2420470" cy="2420471"/>
              <a:chOff x="0" y="0"/>
              <a:chExt cx="2420469" cy="2420469"/>
            </a:xfrm>
          </p:grpSpPr>
          <p:sp>
            <p:nvSpPr>
              <p:cNvPr id="258" name="Shape"/>
              <p:cNvSpPr/>
              <p:nvPr/>
            </p:nvSpPr>
            <p:spPr>
              <a:xfrm rot="5400000">
                <a:off x="0" y="0"/>
                <a:ext cx="2420469" cy="24204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09164D"/>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666750">
                  <a:lnSpc>
                    <a:spcPct val="90000"/>
                  </a:lnSpc>
                  <a:spcBef>
                    <a:spcPts val="525"/>
                  </a:spcBef>
                  <a:defRPr>
                    <a:solidFill>
                      <a:srgbClr val="FFFFFF"/>
                    </a:solidFill>
                  </a:defRPr>
                </a:pPr>
                <a:endParaRPr sz="1350"/>
              </a:p>
            </p:txBody>
          </p:sp>
          <p:sp>
            <p:nvSpPr>
              <p:cNvPr id="259" name="Admit patients to dedicated area"/>
              <p:cNvSpPr txBox="1"/>
              <p:nvPr/>
            </p:nvSpPr>
            <p:spPr>
              <a:xfrm>
                <a:off x="0" y="1048037"/>
                <a:ext cx="1711529" cy="10333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6679" tIns="106679" rIns="106679" bIns="106679" numCol="1" anchor="ctr">
                <a:spAutoFit/>
              </a:bodyPr>
              <a:lstStyle>
                <a:lvl1pPr algn="ctr" defTabSz="889000">
                  <a:lnSpc>
                    <a:spcPct val="90000"/>
                  </a:lnSpc>
                  <a:spcBef>
                    <a:spcPts val="800"/>
                  </a:spcBef>
                  <a:defRPr sz="2000">
                    <a:solidFill>
                      <a:srgbClr val="FFFFFF"/>
                    </a:solidFill>
                  </a:defRPr>
                </a:lvl1pPr>
              </a:lstStyle>
              <a:p>
                <a:r>
                  <a:rPr sz="1800" dirty="0"/>
                  <a:t>Admit patients to dedicated area</a:t>
                </a:r>
              </a:p>
            </p:txBody>
          </p:sp>
        </p:grpSp>
        <p:grpSp>
          <p:nvGrpSpPr>
            <p:cNvPr id="263" name="Group"/>
            <p:cNvGrpSpPr/>
            <p:nvPr/>
          </p:nvGrpSpPr>
          <p:grpSpPr>
            <a:xfrm>
              <a:off x="2532267" y="2532267"/>
              <a:ext cx="2420470" cy="2420470"/>
              <a:chOff x="0" y="0"/>
              <a:chExt cx="2420469" cy="2420469"/>
            </a:xfrm>
          </p:grpSpPr>
          <p:sp>
            <p:nvSpPr>
              <p:cNvPr id="261" name="Shape"/>
              <p:cNvSpPr/>
              <p:nvPr/>
            </p:nvSpPr>
            <p:spPr>
              <a:xfrm rot="10800000">
                <a:off x="0" y="0"/>
                <a:ext cx="2420469" cy="24204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09164D"/>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62" name="Specific case and clinical management protocols"/>
              <p:cNvSpPr txBox="1"/>
              <p:nvPr/>
            </p:nvSpPr>
            <p:spPr>
              <a:xfrm>
                <a:off x="0" y="216945"/>
                <a:ext cx="1711529" cy="1277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6011" tIns="96011" rIns="96011" bIns="96011" numCol="1" anchor="ctr">
                <a:spAutoFit/>
              </a:bodyPr>
              <a:lstStyle>
                <a:lvl1pPr algn="ctr" defTabSz="800100">
                  <a:lnSpc>
                    <a:spcPct val="90000"/>
                  </a:lnSpc>
                  <a:spcBef>
                    <a:spcPts val="700"/>
                  </a:spcBef>
                  <a:defRPr>
                    <a:solidFill>
                      <a:srgbClr val="FFFFFF"/>
                    </a:solidFill>
                  </a:defRPr>
                </a:lvl1pPr>
              </a:lstStyle>
              <a:p>
                <a:r>
                  <a:rPr dirty="0"/>
                  <a:t>Specific case and clinical management</a:t>
                </a:r>
                <a:r>
                  <a:rPr lang="en-US" dirty="0"/>
                  <a:t> </a:t>
                </a:r>
                <a:r>
                  <a:rPr dirty="0"/>
                  <a:t>protocols</a:t>
                </a:r>
              </a:p>
            </p:txBody>
          </p:sp>
        </p:grpSp>
        <p:grpSp>
          <p:nvGrpSpPr>
            <p:cNvPr id="266" name="Group"/>
            <p:cNvGrpSpPr/>
            <p:nvPr/>
          </p:nvGrpSpPr>
          <p:grpSpPr>
            <a:xfrm>
              <a:off x="-1" y="2532267"/>
              <a:ext cx="2420471" cy="2420470"/>
              <a:chOff x="0" y="0"/>
              <a:chExt cx="2420469" cy="2420469"/>
            </a:xfrm>
          </p:grpSpPr>
          <p:sp>
            <p:nvSpPr>
              <p:cNvPr id="264" name="Shape"/>
              <p:cNvSpPr/>
              <p:nvPr/>
            </p:nvSpPr>
            <p:spPr>
              <a:xfrm rot="16200000">
                <a:off x="0" y="0"/>
                <a:ext cx="2420469" cy="24204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09164D"/>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600075">
                  <a:lnSpc>
                    <a:spcPct val="90000"/>
                  </a:lnSpc>
                  <a:spcBef>
                    <a:spcPts val="525"/>
                  </a:spcBef>
                  <a:defRPr>
                    <a:solidFill>
                      <a:srgbClr val="FFFFFF"/>
                    </a:solidFill>
                  </a:defRPr>
                </a:pPr>
                <a:endParaRPr sz="1350"/>
              </a:p>
            </p:txBody>
          </p:sp>
          <p:sp>
            <p:nvSpPr>
              <p:cNvPr id="265" name="Safe transport and discharge home"/>
              <p:cNvSpPr txBox="1"/>
              <p:nvPr/>
            </p:nvSpPr>
            <p:spPr>
              <a:xfrm>
                <a:off x="708938" y="350653"/>
                <a:ext cx="1711529" cy="1010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6011" tIns="96011" rIns="96011" bIns="96011" numCol="1" anchor="ctr">
                <a:spAutoFit/>
              </a:bodyPr>
              <a:lstStyle/>
              <a:p>
                <a:pPr algn="ctr" defTabSz="600075">
                  <a:lnSpc>
                    <a:spcPct val="90000"/>
                  </a:lnSpc>
                  <a:spcBef>
                    <a:spcPts val="600"/>
                  </a:spcBef>
                  <a:defRPr>
                    <a:solidFill>
                      <a:srgbClr val="FFFFFF"/>
                    </a:solidFill>
                  </a:defRPr>
                </a:pPr>
                <a:r>
                  <a:rPr dirty="0"/>
                  <a:t>Safe transport and discharge home </a:t>
                </a:r>
              </a:p>
            </p:txBody>
          </p:sp>
        </p:grpSp>
        <p:sp>
          <p:nvSpPr>
            <p:cNvPr id="267" name="Shape"/>
            <p:cNvSpPr/>
            <p:nvPr/>
          </p:nvSpPr>
          <p:spPr>
            <a:xfrm>
              <a:off x="2103935" y="2018688"/>
              <a:ext cx="765406" cy="3179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706" y="0"/>
                    <a:pt x="10510" y="0"/>
                  </a:cubicBezTo>
                  <a:cubicBezTo>
                    <a:pt x="14986" y="0"/>
                    <a:pt x="18971" y="5826"/>
                    <a:pt x="20439" y="14517"/>
                  </a:cubicBezTo>
                  <a:lnTo>
                    <a:pt x="21600" y="14517"/>
                  </a:lnTo>
                  <a:lnTo>
                    <a:pt x="19739" y="21600"/>
                  </a:lnTo>
                  <a:lnTo>
                    <a:pt x="16473" y="14517"/>
                  </a:lnTo>
                  <a:lnTo>
                    <a:pt x="17570" y="14517"/>
                  </a:lnTo>
                  <a:lnTo>
                    <a:pt x="17570" y="14517"/>
                  </a:lnTo>
                  <a:cubicBezTo>
                    <a:pt x="15555" y="6947"/>
                    <a:pt x="10761" y="3982"/>
                    <a:pt x="6862" y="7894"/>
                  </a:cubicBezTo>
                  <a:cubicBezTo>
                    <a:pt x="4222" y="10543"/>
                    <a:pt x="2563" y="15830"/>
                    <a:pt x="2563" y="21600"/>
                  </a:cubicBezTo>
                  <a:close/>
                </a:path>
              </a:pathLst>
            </a:custGeom>
            <a:gradFill flip="none" rotWithShape="1">
              <a:gsLst>
                <a:gs pos="0">
                  <a:srgbClr val="AE9695"/>
                </a:gs>
                <a:gs pos="80000">
                  <a:srgbClr val="E4C5C4"/>
                </a:gs>
                <a:gs pos="100000">
                  <a:srgbClr val="E6C5C4"/>
                </a:gs>
              </a:gsLst>
              <a:lin ang="16200000" scaled="0"/>
            </a:gradFill>
            <a:ln w="12700" cap="flat">
              <a:noFill/>
              <a:miter lim="400000"/>
            </a:ln>
            <a:effectLst>
              <a:outerShdw blurRad="38100" dist="23000" dir="5400000" rotWithShape="0">
                <a:srgbClr val="000000">
                  <a:alpha val="35000"/>
                </a:srgbClr>
              </a:outerShdw>
            </a:effectLst>
          </p:spPr>
          <p:txBody>
            <a:bodyPr wrap="square" lIns="34289" tIns="34289" rIns="34289" bIns="34289" numCol="1" anchor="t">
              <a:noAutofit/>
            </a:bodyPr>
            <a:lstStyle/>
            <a:p>
              <a:pPr>
                <a:defRPr>
                  <a:latin typeface="Arial"/>
                  <a:ea typeface="Arial"/>
                  <a:cs typeface="Arial"/>
                  <a:sym typeface="Arial"/>
                </a:defRPr>
              </a:pPr>
              <a:endParaRPr sz="1350"/>
            </a:p>
          </p:txBody>
        </p:sp>
        <p:sp>
          <p:nvSpPr>
            <p:cNvPr id="268" name="Shape"/>
            <p:cNvSpPr/>
            <p:nvPr/>
          </p:nvSpPr>
          <p:spPr>
            <a:xfrm>
              <a:off x="2083396" y="2616118"/>
              <a:ext cx="765406" cy="31793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6894" y="21600"/>
                    <a:pt x="11090" y="21600"/>
                  </a:cubicBezTo>
                  <a:cubicBezTo>
                    <a:pt x="6614" y="21600"/>
                    <a:pt x="2629" y="15774"/>
                    <a:pt x="1161" y="7083"/>
                  </a:cubicBezTo>
                  <a:lnTo>
                    <a:pt x="0" y="7083"/>
                  </a:lnTo>
                  <a:lnTo>
                    <a:pt x="1861" y="0"/>
                  </a:lnTo>
                  <a:lnTo>
                    <a:pt x="5127" y="7083"/>
                  </a:lnTo>
                  <a:lnTo>
                    <a:pt x="4030" y="7083"/>
                  </a:lnTo>
                  <a:lnTo>
                    <a:pt x="4030" y="7083"/>
                  </a:lnTo>
                  <a:cubicBezTo>
                    <a:pt x="6045" y="14653"/>
                    <a:pt x="10839" y="17618"/>
                    <a:pt x="14738" y="13706"/>
                  </a:cubicBezTo>
                  <a:cubicBezTo>
                    <a:pt x="17378" y="11057"/>
                    <a:pt x="19037" y="5770"/>
                    <a:pt x="19037" y="0"/>
                  </a:cubicBezTo>
                  <a:close/>
                </a:path>
              </a:pathLst>
            </a:custGeom>
            <a:gradFill flip="none" rotWithShape="1">
              <a:gsLst>
                <a:gs pos="0">
                  <a:srgbClr val="AE9695"/>
                </a:gs>
                <a:gs pos="80000">
                  <a:srgbClr val="E4C5C4"/>
                </a:gs>
                <a:gs pos="100000">
                  <a:srgbClr val="E6C5C4"/>
                </a:gs>
              </a:gsLst>
              <a:lin ang="16200000" scaled="0"/>
            </a:gradFill>
            <a:ln w="12700" cap="flat">
              <a:noFill/>
              <a:miter lim="400000"/>
            </a:ln>
            <a:effectLst>
              <a:outerShdw blurRad="38100" dist="23000" dir="5400000" rotWithShape="0">
                <a:srgbClr val="000000">
                  <a:alpha val="35000"/>
                </a:srgbClr>
              </a:outerShdw>
            </a:effectLst>
          </p:spPr>
          <p:txBody>
            <a:bodyPr wrap="square" lIns="34289" tIns="34289" rIns="34289" bIns="34289" numCol="1" anchor="t">
              <a:noAutofit/>
            </a:bodyPr>
            <a:lstStyle/>
            <a:p>
              <a:pPr>
                <a:defRPr>
                  <a:latin typeface="Arial"/>
                  <a:ea typeface="Arial"/>
                  <a:cs typeface="Arial"/>
                  <a:sym typeface="Arial"/>
                </a:defRPr>
              </a:pPr>
              <a:endParaRPr sz="1350"/>
            </a:p>
          </p:txBody>
        </p:sp>
      </p:grpSp>
      <p:sp>
        <p:nvSpPr>
          <p:cNvPr id="21" name="Rectangle 20">
            <a:extLst>
              <a:ext uri="{FF2B5EF4-FFF2-40B4-BE49-F238E27FC236}">
                <a16:creationId xmlns:a16="http://schemas.microsoft.com/office/drawing/2014/main" id="{9D571335-41DA-7140-9668-2085925F49D3}"/>
              </a:ext>
            </a:extLst>
          </p:cNvPr>
          <p:cNvSpPr/>
          <p:nvPr/>
        </p:nvSpPr>
        <p:spPr>
          <a:xfrm>
            <a:off x="7391401" y="1991911"/>
            <a:ext cx="3047663" cy="4154984"/>
          </a:xfrm>
          <a:prstGeom prst="rect">
            <a:avLst/>
          </a:prstGeom>
        </p:spPr>
        <p:txBody>
          <a:bodyPr wrap="square">
            <a:spAutoFit/>
          </a:bodyPr>
          <a:lstStyle/>
          <a:p>
            <a:pPr fontAlgn="base"/>
            <a:r>
              <a:rPr lang="en-US" sz="2400" dirty="0">
                <a:latin typeface="Arial" panose="020B0604020202020204" pitchFamily="34" charset="0"/>
                <a:cs typeface="Arial" panose="020B0604020202020204" pitchFamily="34" charset="0"/>
              </a:rPr>
              <a:t>Use clinical </a:t>
            </a:r>
            <a:r>
              <a:rPr lang="en-US" sz="2400" dirty="0">
                <a:solidFill>
                  <a:srgbClr val="FF0000"/>
                </a:solidFill>
                <a:latin typeface="Arial" panose="020B0604020202020204" pitchFamily="34" charset="0"/>
                <a:cs typeface="Arial" panose="020B0604020202020204" pitchFamily="34" charset="0"/>
              </a:rPr>
              <a:t>triage </a:t>
            </a:r>
            <a:r>
              <a:rPr lang="en-US" sz="2400" dirty="0">
                <a:latin typeface="Arial" panose="020B0604020202020204" pitchFamily="34" charset="0"/>
                <a:cs typeface="Arial" panose="020B0604020202020204" pitchFamily="34" charset="0"/>
              </a:rPr>
              <a:t>in health care facilities for early identification of patients with acute respiratory infection (ARI) to prevent the transmission of pathogens to </a:t>
            </a:r>
            <a:r>
              <a:rPr lang="en-US" sz="2400" dirty="0">
                <a:solidFill>
                  <a:srgbClr val="FF0000"/>
                </a:solidFill>
                <a:latin typeface="Arial" panose="020B0604020202020204" pitchFamily="34" charset="0"/>
                <a:cs typeface="Arial" panose="020B0604020202020204" pitchFamily="34" charset="0"/>
              </a:rPr>
              <a:t>health care workers </a:t>
            </a:r>
            <a:r>
              <a:rPr lang="en-US" sz="2400" dirty="0">
                <a:latin typeface="Arial" panose="020B0604020202020204" pitchFamily="34" charset="0"/>
                <a:cs typeface="Arial" panose="020B0604020202020204" pitchFamily="34" charset="0"/>
              </a:rPr>
              <a:t>and </a:t>
            </a:r>
            <a:r>
              <a:rPr lang="en-US" sz="2400" dirty="0">
                <a:solidFill>
                  <a:srgbClr val="FF0000"/>
                </a:solidFill>
                <a:latin typeface="Arial" panose="020B0604020202020204" pitchFamily="34" charset="0"/>
                <a:cs typeface="Arial" panose="020B0604020202020204" pitchFamily="34" charset="0"/>
              </a:rPr>
              <a:t>other patients</a:t>
            </a:r>
            <a:r>
              <a:rPr lang="en-US" sz="2400" dirty="0">
                <a:latin typeface="Arial" panose="020B0604020202020204" pitchFamily="34" charset="0"/>
                <a:cs typeface="Arial" panose="020B0604020202020204" pitchFamily="34" charset="0"/>
              </a:rPr>
              <a:t>.</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036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33DB81-2B36-1F4A-8820-80A81DA3169A}"/>
              </a:ext>
            </a:extLst>
          </p:cNvPr>
          <p:cNvSpPr>
            <a:spLocks noGrp="1"/>
          </p:cNvSpPr>
          <p:nvPr>
            <p:ph idx="1"/>
          </p:nvPr>
        </p:nvSpPr>
        <p:spPr>
          <a:xfrm>
            <a:off x="5158545" y="926649"/>
            <a:ext cx="6278401" cy="5766510"/>
          </a:xfrm>
        </p:spPr>
        <p:txBody>
          <a:bodyPr>
            <a:normAutofit/>
          </a:bodyPr>
          <a:lstStyle/>
          <a:p>
            <a:pPr marL="285750" indent="-285750"/>
            <a:r>
              <a:rPr lang="en-US" sz="2400" dirty="0"/>
              <a:t>Prevent overcrowding.</a:t>
            </a:r>
          </a:p>
          <a:p>
            <a:pPr marL="285750" indent="-285750"/>
            <a:r>
              <a:rPr lang="en-US" sz="2400" dirty="0"/>
              <a:t>Conduct rapid triage.</a:t>
            </a:r>
          </a:p>
          <a:p>
            <a:pPr marL="285750" indent="-285750"/>
            <a:r>
              <a:rPr lang="en-US" sz="2400" dirty="0"/>
              <a:t>Place ARI patients in dedicated waiting areas with adequate ventilation. </a:t>
            </a:r>
          </a:p>
          <a:p>
            <a:pPr marL="285750" indent="-285750"/>
            <a:r>
              <a:rPr lang="en-US" sz="2400" dirty="0"/>
              <a:t>In addition to standard precautions, implement </a:t>
            </a:r>
            <a:r>
              <a:rPr lang="en-US" sz="2400" dirty="0">
                <a:solidFill>
                  <a:srgbClr val="FF0000"/>
                </a:solidFill>
              </a:rPr>
              <a:t>droplet precautions </a:t>
            </a:r>
            <a:r>
              <a:rPr lang="en-US" sz="2400" dirty="0"/>
              <a:t>and </a:t>
            </a:r>
            <a:r>
              <a:rPr lang="en-US" sz="2400" dirty="0">
                <a:solidFill>
                  <a:srgbClr val="FF0000"/>
                </a:solidFill>
              </a:rPr>
              <a:t>contact precautions </a:t>
            </a:r>
            <a:r>
              <a:rPr lang="en-US" sz="2400" dirty="0"/>
              <a:t>(if close contact with the patient or contaminated equipment or surfaces/materials).</a:t>
            </a:r>
          </a:p>
          <a:p>
            <a:pPr marL="285750" indent="-285750"/>
            <a:r>
              <a:rPr lang="en-US" sz="2400" dirty="0"/>
              <a:t>Ask patients with respiratory symptoms to perform </a:t>
            </a:r>
            <a:r>
              <a:rPr lang="en-US" sz="2400" dirty="0">
                <a:solidFill>
                  <a:srgbClr val="FF0000"/>
                </a:solidFill>
              </a:rPr>
              <a:t>hand hygiene</a:t>
            </a:r>
            <a:r>
              <a:rPr lang="en-US" sz="2400" dirty="0"/>
              <a:t>, </a:t>
            </a:r>
            <a:r>
              <a:rPr lang="en-US" sz="2400" dirty="0">
                <a:solidFill>
                  <a:srgbClr val="FF0000"/>
                </a:solidFill>
              </a:rPr>
              <a:t>wear a mask </a:t>
            </a:r>
            <a:r>
              <a:rPr lang="en-US" sz="2400" dirty="0"/>
              <a:t>and perform </a:t>
            </a:r>
            <a:r>
              <a:rPr lang="en-US" sz="2400" dirty="0">
                <a:solidFill>
                  <a:srgbClr val="FF0000"/>
                </a:solidFill>
              </a:rPr>
              <a:t>respiratory hygiene</a:t>
            </a:r>
            <a:r>
              <a:rPr lang="en-US" sz="2400" dirty="0"/>
              <a:t>.</a:t>
            </a:r>
          </a:p>
          <a:p>
            <a:pPr marL="285750" indent="-285750"/>
            <a:r>
              <a:rPr lang="en-US" sz="2400" dirty="0"/>
              <a:t>Ensure at least 1 m distance between patients</a:t>
            </a:r>
          </a:p>
          <a:p>
            <a:endParaRPr lang="en-US" sz="2000" dirty="0"/>
          </a:p>
        </p:txBody>
      </p:sp>
      <p:sp>
        <p:nvSpPr>
          <p:cNvPr id="271" name="Rectangle 2"/>
          <p:cNvSpPr txBox="1">
            <a:spLocks noGrp="1"/>
          </p:cNvSpPr>
          <p:nvPr>
            <p:ph type="title"/>
          </p:nvPr>
        </p:nvSpPr>
        <p:spPr>
          <a:prstGeom prst="rect">
            <a:avLst/>
          </a:prstGeom>
        </p:spPr>
        <p:txBody>
          <a:bodyPr/>
          <a:lstStyle>
            <a:lvl1pPr algn="ctr">
              <a:defRPr sz="3900">
                <a:latin typeface="Arial"/>
                <a:ea typeface="Arial"/>
                <a:cs typeface="Arial"/>
                <a:sym typeface="Arial"/>
              </a:defRPr>
            </a:lvl1pPr>
          </a:lstStyle>
          <a:p>
            <a:pPr algn="l"/>
            <a:r>
              <a:rPr b="1" dirty="0">
                <a:solidFill>
                  <a:srgbClr val="FF0000"/>
                </a:solidFill>
              </a:rPr>
              <a:t>Triage</a:t>
            </a:r>
            <a:r>
              <a:rPr lang="en-US" b="1" dirty="0">
                <a:solidFill>
                  <a:srgbClr val="FF0000"/>
                </a:solidFill>
              </a:rPr>
              <a:t> (1)</a:t>
            </a:r>
            <a:endParaRPr b="1" dirty="0">
              <a:solidFill>
                <a:srgbClr val="FF0000"/>
              </a:solidFill>
            </a:endParaRPr>
          </a:p>
        </p:txBody>
      </p:sp>
      <p:grpSp>
        <p:nvGrpSpPr>
          <p:cNvPr id="288" name="Diagram 2"/>
          <p:cNvGrpSpPr/>
          <p:nvPr/>
        </p:nvGrpSpPr>
        <p:grpSpPr>
          <a:xfrm>
            <a:off x="1676401" y="1752601"/>
            <a:ext cx="3398998" cy="3420769"/>
            <a:chOff x="-1" y="-1"/>
            <a:chExt cx="2916919" cy="2916919"/>
          </a:xfrm>
        </p:grpSpPr>
        <p:grpSp>
          <p:nvGrpSpPr>
            <p:cNvPr id="276" name="Group"/>
            <p:cNvGrpSpPr/>
            <p:nvPr/>
          </p:nvGrpSpPr>
          <p:grpSpPr>
            <a:xfrm>
              <a:off x="0" y="0"/>
              <a:ext cx="1425537" cy="1425538"/>
              <a:chOff x="0" y="0"/>
              <a:chExt cx="1425536" cy="1425536"/>
            </a:xfrm>
          </p:grpSpPr>
          <p:sp>
            <p:nvSpPr>
              <p:cNvPr id="274" name="Shape"/>
              <p:cNvSpPr/>
              <p:nvPr/>
            </p:nvSpPr>
            <p:spPr>
              <a:xfrm>
                <a:off x="0" y="0"/>
                <a:ext cx="1425536" cy="14255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FF9900"/>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366713">
                  <a:lnSpc>
                    <a:spcPct val="90000"/>
                  </a:lnSpc>
                  <a:spcBef>
                    <a:spcPts val="525"/>
                  </a:spcBef>
                  <a:defRPr>
                    <a:solidFill>
                      <a:srgbClr val="FFFFFF"/>
                    </a:solidFill>
                  </a:defRPr>
                </a:pPr>
                <a:endParaRPr sz="1350"/>
              </a:p>
            </p:txBody>
          </p:sp>
          <p:sp>
            <p:nvSpPr>
              <p:cNvPr id="275" name="Timely and effective triage"/>
              <p:cNvSpPr txBox="1"/>
              <p:nvPr/>
            </p:nvSpPr>
            <p:spPr>
              <a:xfrm>
                <a:off x="398195" y="388236"/>
                <a:ext cx="1008007" cy="9277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8673" tIns="58673" rIns="58673" bIns="58673" numCol="1" anchor="ctr">
                <a:spAutoFit/>
              </a:bodyPr>
              <a:lstStyle>
                <a:lvl1pPr algn="ctr" defTabSz="488950">
                  <a:lnSpc>
                    <a:spcPct val="90000"/>
                  </a:lnSpc>
                  <a:spcBef>
                    <a:spcPts val="400"/>
                  </a:spcBef>
                  <a:defRPr sz="1100">
                    <a:solidFill>
                      <a:srgbClr val="FFFFFF"/>
                    </a:solidFill>
                  </a:defRPr>
                </a:lvl1pPr>
              </a:lstStyle>
              <a:p>
                <a:r>
                  <a:rPr sz="1400" dirty="0"/>
                  <a:t>Timely and effective triage</a:t>
                </a:r>
                <a:r>
                  <a:rPr lang="en-US" sz="1400" dirty="0"/>
                  <a:t> and infection control</a:t>
                </a:r>
                <a:r>
                  <a:rPr sz="1400" dirty="0"/>
                  <a:t> </a:t>
                </a:r>
              </a:p>
            </p:txBody>
          </p:sp>
        </p:grpSp>
        <p:grpSp>
          <p:nvGrpSpPr>
            <p:cNvPr id="279" name="Group"/>
            <p:cNvGrpSpPr/>
            <p:nvPr/>
          </p:nvGrpSpPr>
          <p:grpSpPr>
            <a:xfrm>
              <a:off x="1491380" y="-1"/>
              <a:ext cx="1425538" cy="1425538"/>
              <a:chOff x="0" y="0"/>
              <a:chExt cx="1425536" cy="1425536"/>
            </a:xfrm>
          </p:grpSpPr>
          <p:sp>
            <p:nvSpPr>
              <p:cNvPr id="277" name="Shape"/>
              <p:cNvSpPr/>
              <p:nvPr/>
            </p:nvSpPr>
            <p:spPr>
              <a:xfrm rot="5400000">
                <a:off x="0" y="0"/>
                <a:ext cx="1425536" cy="14255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09164D"/>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366713">
                  <a:lnSpc>
                    <a:spcPct val="90000"/>
                  </a:lnSpc>
                  <a:spcBef>
                    <a:spcPts val="525"/>
                  </a:spcBef>
                  <a:defRPr>
                    <a:solidFill>
                      <a:srgbClr val="FFFFFF"/>
                    </a:solidFill>
                  </a:defRPr>
                </a:pPr>
                <a:endParaRPr sz="1350"/>
              </a:p>
            </p:txBody>
          </p:sp>
          <p:sp>
            <p:nvSpPr>
              <p:cNvPr id="278" name="Admit patients to dedicated area"/>
              <p:cNvSpPr txBox="1"/>
              <p:nvPr/>
            </p:nvSpPr>
            <p:spPr>
              <a:xfrm>
                <a:off x="71353" y="445848"/>
                <a:ext cx="1008006" cy="7623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8673" tIns="58673" rIns="58673" bIns="58673" numCol="1" anchor="ctr">
                <a:spAutoFit/>
              </a:bodyPr>
              <a:lstStyle>
                <a:lvl1pPr algn="ctr" defTabSz="488950">
                  <a:lnSpc>
                    <a:spcPct val="90000"/>
                  </a:lnSpc>
                  <a:spcBef>
                    <a:spcPts val="400"/>
                  </a:spcBef>
                  <a:defRPr sz="1100">
                    <a:solidFill>
                      <a:srgbClr val="FFFFFF"/>
                    </a:solidFill>
                  </a:defRPr>
                </a:lvl1pPr>
              </a:lstStyle>
              <a:p>
                <a:r>
                  <a:rPr sz="1400" dirty="0"/>
                  <a:t>Admit patients to dedicated area</a:t>
                </a:r>
              </a:p>
            </p:txBody>
          </p:sp>
        </p:grpSp>
        <p:grpSp>
          <p:nvGrpSpPr>
            <p:cNvPr id="282" name="Group"/>
            <p:cNvGrpSpPr/>
            <p:nvPr/>
          </p:nvGrpSpPr>
          <p:grpSpPr>
            <a:xfrm>
              <a:off x="1491380" y="1491380"/>
              <a:ext cx="1425538" cy="1425538"/>
              <a:chOff x="0" y="0"/>
              <a:chExt cx="1425536" cy="1425536"/>
            </a:xfrm>
          </p:grpSpPr>
          <p:sp>
            <p:nvSpPr>
              <p:cNvPr id="280" name="Shape"/>
              <p:cNvSpPr/>
              <p:nvPr/>
            </p:nvSpPr>
            <p:spPr>
              <a:xfrm rot="10800000">
                <a:off x="0" y="0"/>
                <a:ext cx="1425536" cy="14255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09164D"/>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366713">
                  <a:lnSpc>
                    <a:spcPct val="90000"/>
                  </a:lnSpc>
                  <a:spcBef>
                    <a:spcPts val="525"/>
                  </a:spcBef>
                  <a:defRPr>
                    <a:solidFill>
                      <a:srgbClr val="FFFFFF"/>
                    </a:solidFill>
                  </a:defRPr>
                </a:pPr>
                <a:endParaRPr sz="1350"/>
              </a:p>
            </p:txBody>
          </p:sp>
          <p:sp>
            <p:nvSpPr>
              <p:cNvPr id="281" name="Specific case and clinical management protocols"/>
              <p:cNvSpPr txBox="1"/>
              <p:nvPr/>
            </p:nvSpPr>
            <p:spPr>
              <a:xfrm>
                <a:off x="129830" y="189478"/>
                <a:ext cx="1008006" cy="7673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8673" tIns="58673" rIns="58673" bIns="58673" numCol="1" anchor="ctr">
                <a:spAutoFit/>
              </a:bodyPr>
              <a:lstStyle>
                <a:lvl1pPr algn="ctr" defTabSz="488950">
                  <a:lnSpc>
                    <a:spcPct val="90000"/>
                  </a:lnSpc>
                  <a:spcBef>
                    <a:spcPts val="400"/>
                  </a:spcBef>
                  <a:defRPr sz="1100">
                    <a:solidFill>
                      <a:srgbClr val="FFFFFF"/>
                    </a:solidFill>
                  </a:defRPr>
                </a:lvl1pPr>
              </a:lstStyle>
              <a:p>
                <a:r>
                  <a:rPr sz="1400" dirty="0"/>
                  <a:t>Specific case and clinical management protocols</a:t>
                </a:r>
              </a:p>
            </p:txBody>
          </p:sp>
        </p:grpSp>
        <p:grpSp>
          <p:nvGrpSpPr>
            <p:cNvPr id="285" name="Group"/>
            <p:cNvGrpSpPr/>
            <p:nvPr/>
          </p:nvGrpSpPr>
          <p:grpSpPr>
            <a:xfrm>
              <a:off x="-1" y="1491380"/>
              <a:ext cx="1425538" cy="1425538"/>
              <a:chOff x="0" y="0"/>
              <a:chExt cx="1425536" cy="1425536"/>
            </a:xfrm>
          </p:grpSpPr>
          <p:sp>
            <p:nvSpPr>
              <p:cNvPr id="283" name="Shape"/>
              <p:cNvSpPr/>
              <p:nvPr/>
            </p:nvSpPr>
            <p:spPr>
              <a:xfrm rot="16200000">
                <a:off x="0" y="0"/>
                <a:ext cx="1425536" cy="14255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09164D"/>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366713">
                  <a:lnSpc>
                    <a:spcPct val="90000"/>
                  </a:lnSpc>
                  <a:spcBef>
                    <a:spcPts val="525"/>
                  </a:spcBef>
                  <a:defRPr>
                    <a:solidFill>
                      <a:srgbClr val="FFFFFF"/>
                    </a:solidFill>
                  </a:defRPr>
                </a:pPr>
                <a:endParaRPr sz="1350"/>
              </a:p>
            </p:txBody>
          </p:sp>
          <p:sp>
            <p:nvSpPr>
              <p:cNvPr id="284" name="Safe transport and discharge home"/>
              <p:cNvSpPr txBox="1"/>
              <p:nvPr/>
            </p:nvSpPr>
            <p:spPr>
              <a:xfrm>
                <a:off x="275603" y="277230"/>
                <a:ext cx="1008007" cy="5970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8673" tIns="58673" rIns="58673" bIns="58673" numCol="1" anchor="ctr">
                <a:spAutoFit/>
              </a:bodyPr>
              <a:lstStyle>
                <a:lvl1pPr algn="ctr" defTabSz="488950">
                  <a:lnSpc>
                    <a:spcPct val="90000"/>
                  </a:lnSpc>
                  <a:spcBef>
                    <a:spcPts val="400"/>
                  </a:spcBef>
                  <a:defRPr sz="1100">
                    <a:solidFill>
                      <a:srgbClr val="FFFFFF"/>
                    </a:solidFill>
                  </a:defRPr>
                </a:lvl1pPr>
              </a:lstStyle>
              <a:p>
                <a:r>
                  <a:rPr sz="1400" dirty="0"/>
                  <a:t>Safe transport and discharge home </a:t>
                </a:r>
              </a:p>
            </p:txBody>
          </p:sp>
        </p:grpSp>
        <p:sp>
          <p:nvSpPr>
            <p:cNvPr id="286" name="Shape"/>
            <p:cNvSpPr/>
            <p:nvPr/>
          </p:nvSpPr>
          <p:spPr>
            <a:xfrm>
              <a:off x="1239112" y="1188907"/>
              <a:ext cx="450786" cy="1872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706" y="0"/>
                    <a:pt x="10510" y="0"/>
                  </a:cubicBezTo>
                  <a:cubicBezTo>
                    <a:pt x="14986" y="0"/>
                    <a:pt x="18971" y="5826"/>
                    <a:pt x="20439" y="14517"/>
                  </a:cubicBezTo>
                  <a:lnTo>
                    <a:pt x="21600" y="14517"/>
                  </a:lnTo>
                  <a:lnTo>
                    <a:pt x="19739" y="21600"/>
                  </a:lnTo>
                  <a:lnTo>
                    <a:pt x="16473" y="14517"/>
                  </a:lnTo>
                  <a:lnTo>
                    <a:pt x="17570" y="14517"/>
                  </a:lnTo>
                  <a:lnTo>
                    <a:pt x="17570" y="14517"/>
                  </a:lnTo>
                  <a:cubicBezTo>
                    <a:pt x="15555" y="6947"/>
                    <a:pt x="10761" y="3981"/>
                    <a:pt x="6862" y="7894"/>
                  </a:cubicBezTo>
                  <a:cubicBezTo>
                    <a:pt x="4222" y="10542"/>
                    <a:pt x="2564" y="15830"/>
                    <a:pt x="2564" y="21600"/>
                  </a:cubicBezTo>
                  <a:close/>
                </a:path>
              </a:pathLst>
            </a:custGeom>
            <a:gradFill flip="none" rotWithShape="1">
              <a:gsLst>
                <a:gs pos="0">
                  <a:srgbClr val="AE9695"/>
                </a:gs>
                <a:gs pos="80000">
                  <a:srgbClr val="E4C5C4"/>
                </a:gs>
                <a:gs pos="100000">
                  <a:srgbClr val="E6C5C4"/>
                </a:gs>
              </a:gsLst>
              <a:lin ang="16200000" scaled="0"/>
            </a:gradFill>
            <a:ln w="12700" cap="flat">
              <a:noFill/>
              <a:miter lim="400000"/>
            </a:ln>
            <a:effectLst>
              <a:outerShdw blurRad="38100" dist="23000" dir="5400000" rotWithShape="0">
                <a:srgbClr val="000000">
                  <a:alpha val="35000"/>
                </a:srgbClr>
              </a:outerShdw>
            </a:effectLst>
          </p:spPr>
          <p:txBody>
            <a:bodyPr wrap="square" lIns="34289" tIns="34289" rIns="34289" bIns="34289" numCol="1" anchor="t">
              <a:noAutofit/>
            </a:bodyPr>
            <a:lstStyle/>
            <a:p>
              <a:pPr>
                <a:defRPr>
                  <a:latin typeface="Arial"/>
                  <a:ea typeface="Arial"/>
                  <a:cs typeface="Arial"/>
                  <a:sym typeface="Arial"/>
                </a:defRPr>
              </a:pPr>
              <a:endParaRPr sz="1350"/>
            </a:p>
          </p:txBody>
        </p:sp>
        <p:sp>
          <p:nvSpPr>
            <p:cNvPr id="287" name="Shape"/>
            <p:cNvSpPr/>
            <p:nvPr/>
          </p:nvSpPr>
          <p:spPr>
            <a:xfrm>
              <a:off x="1227017" y="1540763"/>
              <a:ext cx="450786" cy="1872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6894" y="21600"/>
                    <a:pt x="11090" y="21600"/>
                  </a:cubicBezTo>
                  <a:cubicBezTo>
                    <a:pt x="6614" y="21600"/>
                    <a:pt x="2629" y="15774"/>
                    <a:pt x="1161" y="7083"/>
                  </a:cubicBezTo>
                  <a:lnTo>
                    <a:pt x="0" y="7083"/>
                  </a:lnTo>
                  <a:lnTo>
                    <a:pt x="1861" y="0"/>
                  </a:lnTo>
                  <a:lnTo>
                    <a:pt x="5127" y="7083"/>
                  </a:lnTo>
                  <a:lnTo>
                    <a:pt x="4030" y="7083"/>
                  </a:lnTo>
                  <a:lnTo>
                    <a:pt x="4030" y="7083"/>
                  </a:lnTo>
                  <a:cubicBezTo>
                    <a:pt x="6045" y="14653"/>
                    <a:pt x="10839" y="17619"/>
                    <a:pt x="14738" y="13706"/>
                  </a:cubicBezTo>
                  <a:cubicBezTo>
                    <a:pt x="17378" y="11058"/>
                    <a:pt x="19036" y="5770"/>
                    <a:pt x="19036" y="0"/>
                  </a:cubicBezTo>
                  <a:close/>
                </a:path>
              </a:pathLst>
            </a:custGeom>
            <a:gradFill flip="none" rotWithShape="1">
              <a:gsLst>
                <a:gs pos="0">
                  <a:srgbClr val="AE9695"/>
                </a:gs>
                <a:gs pos="80000">
                  <a:srgbClr val="E4C5C4"/>
                </a:gs>
                <a:gs pos="100000">
                  <a:srgbClr val="E6C5C4"/>
                </a:gs>
              </a:gsLst>
              <a:lin ang="16200000" scaled="0"/>
            </a:gradFill>
            <a:ln w="12700" cap="flat">
              <a:noFill/>
              <a:miter lim="400000"/>
            </a:ln>
            <a:effectLst>
              <a:outerShdw blurRad="38100" dist="23000" dir="5400000" rotWithShape="0">
                <a:srgbClr val="000000">
                  <a:alpha val="35000"/>
                </a:srgbClr>
              </a:outerShdw>
            </a:effectLst>
          </p:spPr>
          <p:txBody>
            <a:bodyPr wrap="square" lIns="34289" tIns="34289" rIns="34289" bIns="34289" numCol="1" anchor="t">
              <a:noAutofit/>
            </a:bodyPr>
            <a:lstStyle/>
            <a:p>
              <a:pPr>
                <a:defRPr>
                  <a:latin typeface="Arial"/>
                  <a:ea typeface="Arial"/>
                  <a:cs typeface="Arial"/>
                  <a:sym typeface="Arial"/>
                </a:defRPr>
              </a:pPr>
              <a:endParaRPr sz="1350"/>
            </a:p>
          </p:txBody>
        </p:sp>
      </p:grpSp>
    </p:spTree>
    <p:extLst>
      <p:ext uri="{BB962C8B-B14F-4D97-AF65-F5344CB8AC3E}">
        <p14:creationId xmlns:p14="http://schemas.microsoft.com/office/powerpoint/2010/main" val="302893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535978" y="3210647"/>
            <a:ext cx="1060992"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161065" y="1324839"/>
            <a:ext cx="6122656" cy="5178376"/>
            <a:chOff x="2341026" y="700144"/>
            <a:chExt cx="4672094" cy="5178376"/>
          </a:xfrm>
        </p:grpSpPr>
        <p:cxnSp>
          <p:nvCxnSpPr>
            <p:cNvPr id="25" name="Straight Arrow Connector 24"/>
            <p:cNvCxnSpPr/>
            <p:nvPr/>
          </p:nvCxnSpPr>
          <p:spPr>
            <a:xfrm flipV="1">
              <a:off x="4865478" y="2314312"/>
              <a:ext cx="1177092" cy="1595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244358" y="4404990"/>
              <a:ext cx="746732" cy="3313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793094" y="3067196"/>
              <a:ext cx="1249476" cy="4835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48" idx="1"/>
            </p:cNvCxnSpPr>
            <p:nvPr/>
          </p:nvCxnSpPr>
          <p:spPr>
            <a:xfrm>
              <a:off x="5244358" y="5335694"/>
              <a:ext cx="832803" cy="1931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208052" y="1219257"/>
              <a:ext cx="783038"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882989" y="1647882"/>
              <a:ext cx="1108101" cy="6664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341026" y="700144"/>
              <a:ext cx="4672094" cy="5178376"/>
              <a:chOff x="2341026" y="700144"/>
              <a:chExt cx="4672094" cy="5178376"/>
            </a:xfrm>
          </p:grpSpPr>
          <p:pic>
            <p:nvPicPr>
              <p:cNvPr id="3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82884" y="1574054"/>
                <a:ext cx="657226" cy="109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82884" y="3264742"/>
                <a:ext cx="657226" cy="109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82884" y="4293415"/>
                <a:ext cx="8096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82884" y="2531317"/>
                <a:ext cx="8096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82884" y="700144"/>
                <a:ext cx="6858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Straight Arrow Connector 32"/>
              <p:cNvCxnSpPr/>
              <p:nvPr/>
            </p:nvCxnSpPr>
            <p:spPr>
              <a:xfrm flipV="1">
                <a:off x="2493427" y="2531317"/>
                <a:ext cx="1545173" cy="5561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93427" y="3280037"/>
                <a:ext cx="1676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43" idx="1"/>
              </p:cNvCxnSpPr>
              <p:nvPr/>
            </p:nvCxnSpPr>
            <p:spPr>
              <a:xfrm>
                <a:off x="2505158" y="3496843"/>
                <a:ext cx="1703095" cy="9046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41026" y="3762432"/>
                <a:ext cx="1867227" cy="14168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341026" y="1524000"/>
                <a:ext cx="1697574" cy="12789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3"/>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08253" y="1732368"/>
                <a:ext cx="65722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08253" y="2914706"/>
                <a:ext cx="4857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08253" y="4051899"/>
                <a:ext cx="935959" cy="69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
              <p:cNvPicPr>
                <a:picLocks noChangeAspect="1" noChangeArrowheads="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08253" y="4751179"/>
                <a:ext cx="935959" cy="69928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pic>
            <p:nvPicPr>
              <p:cNvPr id="45" name="Picture 2"/>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08253" y="700144"/>
                <a:ext cx="88582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77161" y="5179240"/>
                <a:ext cx="935959" cy="699280"/>
              </a:xfrm>
              <a:prstGeom prst="rect">
                <a:avLst/>
              </a:prstGeom>
              <a:solidFill>
                <a:schemeClr val="tx1"/>
              </a:solidFill>
              <a:ln>
                <a:noFill/>
              </a:ln>
            </p:spPr>
          </p:pic>
        </p:grpSp>
      </p:grpSp>
      <p:sp>
        <p:nvSpPr>
          <p:cNvPr id="2" name="Title 1"/>
          <p:cNvSpPr>
            <a:spLocks noGrp="1"/>
          </p:cNvSpPr>
          <p:nvPr>
            <p:ph type="title"/>
          </p:nvPr>
        </p:nvSpPr>
        <p:spPr>
          <a:xfrm>
            <a:off x="1911378" y="231462"/>
            <a:ext cx="6120000" cy="720000"/>
          </a:xfrm>
        </p:spPr>
        <p:txBody>
          <a:bodyPr>
            <a:normAutofit fontScale="90000"/>
          </a:bodyPr>
          <a:lstStyle/>
          <a:p>
            <a:r>
              <a:rPr lang="en-US" b="1" dirty="0">
                <a:solidFill>
                  <a:srgbClr val="FF0000"/>
                </a:solidFill>
                <a:latin typeface="+mn-lt"/>
              </a:rPr>
              <a:t>Who is at risk of infection?</a:t>
            </a:r>
          </a:p>
        </p:txBody>
      </p:sp>
      <p:sp>
        <p:nvSpPr>
          <p:cNvPr id="3" name="TextBox 2">
            <a:extLst>
              <a:ext uri="{FF2B5EF4-FFF2-40B4-BE49-F238E27FC236}">
                <a16:creationId xmlns:a16="http://schemas.microsoft.com/office/drawing/2014/main" id="{1F647262-D114-EB4F-8BE5-7450C3A268B4}"/>
              </a:ext>
            </a:extLst>
          </p:cNvPr>
          <p:cNvSpPr txBox="1"/>
          <p:nvPr/>
        </p:nvSpPr>
        <p:spPr>
          <a:xfrm>
            <a:off x="9125664" y="3210648"/>
            <a:ext cx="1542336" cy="523220"/>
          </a:xfrm>
          <a:prstGeom prst="rect">
            <a:avLst/>
          </a:prstGeom>
          <a:noFill/>
        </p:spPr>
        <p:txBody>
          <a:bodyPr wrap="square" rtlCol="0">
            <a:spAutoFit/>
          </a:bodyPr>
          <a:lstStyle/>
          <a:p>
            <a:r>
              <a:rPr lang="en-US" sz="2800" dirty="0"/>
              <a:t>Everyone</a:t>
            </a:r>
          </a:p>
        </p:txBody>
      </p:sp>
    </p:spTree>
    <p:extLst>
      <p:ext uri="{BB962C8B-B14F-4D97-AF65-F5344CB8AC3E}">
        <p14:creationId xmlns:p14="http://schemas.microsoft.com/office/powerpoint/2010/main" val="97006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E250BD-178E-8240-89A8-336F4F29712A}"/>
              </a:ext>
            </a:extLst>
          </p:cNvPr>
          <p:cNvSpPr>
            <a:spLocks noGrp="1"/>
          </p:cNvSpPr>
          <p:nvPr>
            <p:ph idx="1"/>
          </p:nvPr>
        </p:nvSpPr>
        <p:spPr>
          <a:xfrm>
            <a:off x="1884000" y="1800000"/>
            <a:ext cx="8424001" cy="943200"/>
          </a:xfrm>
        </p:spPr>
        <p:txBody>
          <a:bodyPr>
            <a:normAutofit/>
          </a:bodyPr>
          <a:lstStyle/>
          <a:p>
            <a:pPr marL="0" indent="0" fontAlgn="base">
              <a:buNone/>
            </a:pPr>
            <a:r>
              <a:rPr lang="en-CA" dirty="0">
                <a:latin typeface="Arial" panose="020B0604020202020204" pitchFamily="34" charset="0"/>
                <a:cs typeface="Arial" panose="020B0604020202020204" pitchFamily="34" charset="0"/>
              </a:rPr>
              <a:t>The triage or screening area requires the following equipment:</a:t>
            </a:r>
            <a:r>
              <a:rPr lang="en-US" dirty="0">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44E8AC3F-8B04-4883-8B94-171D16966EDD}"/>
              </a:ext>
            </a:extLst>
          </p:cNvPr>
          <p:cNvSpPr>
            <a:spLocks noGrp="1"/>
          </p:cNvSpPr>
          <p:nvPr>
            <p:ph type="title"/>
          </p:nvPr>
        </p:nvSpPr>
        <p:spPr/>
        <p:txBody>
          <a:bodyPr/>
          <a:lstStyle/>
          <a:p>
            <a:r>
              <a:rPr lang="en-US" sz="3200" b="1" dirty="0">
                <a:solidFill>
                  <a:srgbClr val="FF0000"/>
                </a:solidFill>
                <a:latin typeface="Arial" panose="020B0604020202020204" pitchFamily="34" charset="0"/>
                <a:cs typeface="Arial" panose="020B0604020202020204" pitchFamily="34" charset="0"/>
              </a:rPr>
              <a:t>Triage (2)</a:t>
            </a:r>
            <a:endParaRPr lang="en-US" sz="1800" b="1"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3C7372E-3EFC-3D43-864D-47A8BE32FCB9}"/>
              </a:ext>
            </a:extLst>
          </p:cNvPr>
          <p:cNvSpPr txBox="1"/>
          <p:nvPr/>
        </p:nvSpPr>
        <p:spPr>
          <a:xfrm>
            <a:off x="1884000" y="2971801"/>
            <a:ext cx="8419775" cy="3970318"/>
          </a:xfrm>
          <a:prstGeom prst="rect">
            <a:avLst/>
          </a:prstGeom>
          <a:noFill/>
        </p:spPr>
        <p:txBody>
          <a:bodyPr wrap="square" numCol="2" rtlCol="0">
            <a:spAutoFit/>
          </a:bodyPr>
          <a:lstStyle/>
          <a:p>
            <a:pPr marL="285750" indent="-285750">
              <a:buFont typeface="Arial" panose="020B0604020202020204" pitchFamily="34" charset="0"/>
              <a:buChar char="•"/>
            </a:pPr>
            <a:r>
              <a:rPr lang="en-US" sz="2800" dirty="0"/>
              <a:t>Screening questionnaire​</a:t>
            </a:r>
          </a:p>
          <a:p>
            <a:pPr marL="285750" indent="-285750">
              <a:buFont typeface="Arial" panose="020B0604020202020204" pitchFamily="34" charset="0"/>
              <a:buChar char="•"/>
            </a:pPr>
            <a:r>
              <a:rPr lang="en-US" sz="2800" dirty="0"/>
              <a:t>Algorithm for triage​</a:t>
            </a:r>
          </a:p>
          <a:p>
            <a:pPr marL="285750" indent="-285750">
              <a:buFont typeface="Arial" panose="020B0604020202020204" pitchFamily="34" charset="0"/>
              <a:buChar char="•"/>
            </a:pPr>
            <a:r>
              <a:rPr lang="en-US" sz="2800" dirty="0"/>
              <a:t>Documentation papers​</a:t>
            </a:r>
          </a:p>
          <a:p>
            <a:pPr marL="285750" indent="-285750">
              <a:buFont typeface="Arial" panose="020B0604020202020204" pitchFamily="34" charset="0"/>
              <a:buChar char="•"/>
            </a:pPr>
            <a:r>
              <a:rPr lang="en-US" sz="2800" dirty="0"/>
              <a:t>PPE​</a:t>
            </a:r>
          </a:p>
          <a:p>
            <a:pPr marL="285750" indent="-285750">
              <a:buFont typeface="Arial" panose="020B0604020202020204" pitchFamily="34" charset="0"/>
              <a:buChar char="•"/>
            </a:pPr>
            <a:r>
              <a:rPr lang="en-US" sz="2800" dirty="0"/>
              <a:t>Hand hygiene equipment and posters​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Infrared thermometer​</a:t>
            </a:r>
          </a:p>
          <a:p>
            <a:pPr marL="285750" indent="-285750">
              <a:buFont typeface="Arial" panose="020B0604020202020204" pitchFamily="34" charset="0"/>
              <a:buChar char="•"/>
            </a:pPr>
            <a:r>
              <a:rPr lang="en-US" sz="2800" dirty="0"/>
              <a:t>Waste bins and access to cleaning/disinfection​​</a:t>
            </a:r>
          </a:p>
          <a:p>
            <a:pPr marL="285750" indent="-285750">
              <a:buFont typeface="Arial" panose="020B0604020202020204" pitchFamily="34" charset="0"/>
              <a:buChar char="•"/>
            </a:pPr>
            <a:r>
              <a:rPr lang="en-US" sz="2800" dirty="0"/>
              <a:t>Post signage in public areas with syndromic screening questions to instruct patients to alert HCWs.</a:t>
            </a:r>
          </a:p>
        </p:txBody>
      </p:sp>
    </p:spTree>
    <p:extLst>
      <p:ext uri="{BB962C8B-B14F-4D97-AF65-F5344CB8AC3E}">
        <p14:creationId xmlns:p14="http://schemas.microsoft.com/office/powerpoint/2010/main" val="2117048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AB187-A981-8843-8492-6467875CA63C}"/>
              </a:ext>
            </a:extLst>
          </p:cNvPr>
          <p:cNvSpPr>
            <a:spLocks noGrp="1"/>
          </p:cNvSpPr>
          <p:nvPr>
            <p:ph idx="1"/>
          </p:nvPr>
        </p:nvSpPr>
        <p:spPr>
          <a:xfrm>
            <a:off x="1884000" y="1371599"/>
            <a:ext cx="8696914" cy="5047861"/>
          </a:xfrm>
        </p:spPr>
        <p:txBody>
          <a:bodyPr>
            <a:normAutofit/>
          </a:bodyPr>
          <a:lstStyle/>
          <a:p>
            <a:pPr marL="0" indent="0" fontAlgn="base">
              <a:buNone/>
            </a:pPr>
            <a:r>
              <a:rPr lang="en-CA" sz="2400" dirty="0">
                <a:latin typeface="Arial" panose="020B0604020202020204" pitchFamily="34" charset="0"/>
                <a:cs typeface="Arial" panose="020B0604020202020204" pitchFamily="34" charset="0"/>
              </a:rPr>
              <a:t>Set up of the area during triage:</a:t>
            </a:r>
          </a:p>
          <a:p>
            <a:pPr marL="0" indent="0" fontAlgn="base">
              <a:buNone/>
            </a:pPr>
            <a:endParaRPr lang="en-CA" sz="2400" dirty="0">
              <a:latin typeface="Arial" panose="020B0604020202020204" pitchFamily="34" charset="0"/>
              <a:cs typeface="Arial" panose="020B0604020202020204" pitchFamily="34" charset="0"/>
            </a:endParaRPr>
          </a:p>
          <a:p>
            <a:pPr marL="342900" indent="-342900" fontAlgn="base">
              <a:buAutoNum type="arabicPeriod"/>
            </a:pPr>
            <a:r>
              <a:rPr lang="en-CA" sz="2400" dirty="0">
                <a:latin typeface="Arial" panose="020B0604020202020204" pitchFamily="34" charset="0"/>
                <a:cs typeface="Arial" panose="020B0604020202020204" pitchFamily="34" charset="0"/>
              </a:rPr>
              <a:t>Ensure adequate space for  triage</a:t>
            </a:r>
            <a:r>
              <a:rPr lang="en-US" sz="2400" dirty="0">
                <a:latin typeface="Arial" panose="020B0604020202020204" pitchFamily="34" charset="0"/>
                <a:cs typeface="Arial" panose="020B0604020202020204" pitchFamily="34" charset="0"/>
              </a:rPr>
              <a:t>​ (</a:t>
            </a:r>
            <a:r>
              <a:rPr lang="en-CA" sz="2400" dirty="0">
                <a:latin typeface="Arial" panose="020B0604020202020204" pitchFamily="34" charset="0"/>
                <a:cs typeface="Arial" panose="020B0604020202020204" pitchFamily="34" charset="0"/>
              </a:rPr>
              <a:t>maintain </a:t>
            </a:r>
            <a:r>
              <a:rPr lang="en-CA" sz="2400" dirty="0">
                <a:solidFill>
                  <a:srgbClr val="FF0000"/>
                </a:solidFill>
                <a:latin typeface="Arial" panose="020B0604020202020204" pitchFamily="34" charset="0"/>
                <a:cs typeface="Arial" panose="020B0604020202020204" pitchFamily="34" charset="0"/>
              </a:rPr>
              <a:t>at least 1 m </a:t>
            </a:r>
            <a:r>
              <a:rPr lang="en-CA" sz="2400" dirty="0">
                <a:latin typeface="Arial" panose="020B0604020202020204" pitchFamily="34" charset="0"/>
                <a:cs typeface="Arial" panose="020B0604020202020204" pitchFamily="34" charset="0"/>
              </a:rPr>
              <a:t>distance between staff screening and patient/staff entering</a:t>
            </a:r>
            <a:r>
              <a:rPr lang="en-US" sz="2400" dirty="0">
                <a:latin typeface="Arial" panose="020B0604020202020204" pitchFamily="34" charset="0"/>
                <a:cs typeface="Arial" panose="020B0604020202020204" pitchFamily="34" charset="0"/>
              </a:rPr>
              <a:t>​)</a:t>
            </a:r>
          </a:p>
          <a:p>
            <a:pPr marL="342900" indent="-342900" fontAlgn="base">
              <a:buAutoNum type="arabicPeriod"/>
            </a:pPr>
            <a:r>
              <a:rPr lang="en-CA" sz="2400" dirty="0">
                <a:latin typeface="Arial" panose="020B0604020202020204" pitchFamily="34" charset="0"/>
                <a:cs typeface="Arial" panose="020B0604020202020204" pitchFamily="34" charset="0"/>
              </a:rPr>
              <a:t>Waiting room chairs for patients should be 1m apart</a:t>
            </a:r>
            <a:r>
              <a:rPr lang="en-US" sz="2400" dirty="0">
                <a:latin typeface="Arial" panose="020B0604020202020204" pitchFamily="34" charset="0"/>
                <a:cs typeface="Arial" panose="020B0604020202020204" pitchFamily="34" charset="0"/>
              </a:rPr>
              <a:t>​</a:t>
            </a:r>
          </a:p>
          <a:p>
            <a:pPr marL="342900" indent="-342900" fontAlgn="base">
              <a:buAutoNum type="arabicPeriod"/>
            </a:pPr>
            <a:r>
              <a:rPr lang="en-CA" sz="2400" dirty="0">
                <a:latin typeface="Arial" panose="020B0604020202020204" pitchFamily="34" charset="0"/>
                <a:cs typeface="Arial" panose="020B0604020202020204" pitchFamily="34" charset="0"/>
              </a:rPr>
              <a:t>Maintain a </a:t>
            </a:r>
            <a:r>
              <a:rPr lang="en-CA" sz="2400" dirty="0">
                <a:solidFill>
                  <a:srgbClr val="FF0000"/>
                </a:solidFill>
                <a:latin typeface="Arial" panose="020B0604020202020204" pitchFamily="34" charset="0"/>
                <a:cs typeface="Arial" panose="020B0604020202020204" pitchFamily="34" charset="0"/>
              </a:rPr>
              <a:t>one way flow for </a:t>
            </a:r>
            <a:r>
              <a:rPr lang="en-CA" sz="2400" dirty="0">
                <a:latin typeface="Arial" panose="020B0604020202020204" pitchFamily="34" charset="0"/>
                <a:cs typeface="Arial" panose="020B0604020202020204" pitchFamily="34" charset="0"/>
              </a:rPr>
              <a:t>patients and for staff</a:t>
            </a:r>
            <a:r>
              <a:rPr lang="en-US" sz="2400" dirty="0">
                <a:latin typeface="Arial" panose="020B0604020202020204" pitchFamily="34" charset="0"/>
                <a:cs typeface="Arial" panose="020B0604020202020204" pitchFamily="34" charset="0"/>
              </a:rPr>
              <a:t>​</a:t>
            </a:r>
          </a:p>
          <a:p>
            <a:pPr marL="342900" indent="-342900" fontAlgn="base">
              <a:buAutoNum type="arabicPeriod"/>
            </a:pPr>
            <a:r>
              <a:rPr lang="en-CA" sz="2400" dirty="0">
                <a:latin typeface="Arial" panose="020B0604020202020204" pitchFamily="34" charset="0"/>
                <a:cs typeface="Arial" panose="020B0604020202020204" pitchFamily="34" charset="0"/>
              </a:rPr>
              <a:t>Clear </a:t>
            </a:r>
            <a:r>
              <a:rPr lang="en-CA" sz="2400" dirty="0">
                <a:solidFill>
                  <a:srgbClr val="FF0000"/>
                </a:solidFill>
                <a:latin typeface="Arial" panose="020B0604020202020204" pitchFamily="34" charset="0"/>
                <a:cs typeface="Arial" panose="020B0604020202020204" pitchFamily="34" charset="0"/>
              </a:rPr>
              <a:t>signage</a:t>
            </a:r>
            <a:r>
              <a:rPr lang="en-US" sz="2400" dirty="0">
                <a:latin typeface="Arial" panose="020B0604020202020204" pitchFamily="34" charset="0"/>
                <a:cs typeface="Arial" panose="020B0604020202020204" pitchFamily="34" charset="0"/>
              </a:rPr>
              <a:t>​ for symptoms and directions</a:t>
            </a:r>
          </a:p>
          <a:p>
            <a:pPr marL="342900" indent="-342900" fontAlgn="base">
              <a:buAutoNum type="arabicPeriod"/>
            </a:pPr>
            <a:r>
              <a:rPr lang="en-CA" sz="2400" dirty="0">
                <a:latin typeface="Arial" panose="020B0604020202020204" pitchFamily="34" charset="0"/>
                <a:cs typeface="Arial" panose="020B0604020202020204" pitchFamily="34" charset="0"/>
              </a:rPr>
              <a:t>Family members should wait outside the triage area-prevent triage area from overcrowding</a:t>
            </a:r>
            <a:r>
              <a:rPr lang="en-US" sz="2400" dirty="0">
                <a:latin typeface="Arial" panose="020B0604020202020204" pitchFamily="34" charset="0"/>
                <a:cs typeface="Arial" panose="020B0604020202020204" pitchFamily="34" charset="0"/>
              </a:rPr>
              <a:t>​</a:t>
            </a:r>
          </a:p>
          <a:p>
            <a:pPr fontAlgn="base">
              <a:buFont typeface="+mj-lt"/>
              <a:buAutoNum type="arabicPeriod"/>
            </a:pPr>
            <a:endParaRPr lang="en-US" dirty="0">
              <a:solidFill>
                <a:srgbClr val="000000"/>
              </a:solidFill>
              <a:latin typeface="Arial" panose="020B0604020202020204" pitchFamily="34" charset="0"/>
              <a:cs typeface="Arial" panose="020B0604020202020204" pitchFamily="34" charset="0"/>
            </a:endParaRPr>
          </a:p>
          <a:p>
            <a:endParaRPr lang="en-US" dirty="0"/>
          </a:p>
        </p:txBody>
      </p:sp>
      <p:sp>
        <p:nvSpPr>
          <p:cNvPr id="2" name="Title 1">
            <a:extLst>
              <a:ext uri="{FF2B5EF4-FFF2-40B4-BE49-F238E27FC236}">
                <a16:creationId xmlns:a16="http://schemas.microsoft.com/office/drawing/2014/main" id="{7F0AA10D-5D54-4F5B-B8FE-7E79C65046DF}"/>
              </a:ext>
            </a:extLst>
          </p:cNvPr>
          <p:cNvSpPr>
            <a:spLocks noGrp="1"/>
          </p:cNvSpPr>
          <p:nvPr>
            <p:ph type="title"/>
          </p:nvPr>
        </p:nvSpPr>
        <p:spPr>
          <a:xfrm>
            <a:off x="1883999" y="228600"/>
            <a:ext cx="6120000" cy="720000"/>
          </a:xfrm>
        </p:spPr>
        <p:txBody>
          <a:bodyPr>
            <a:normAutofit/>
          </a:bodyPr>
          <a:lstStyle/>
          <a:p>
            <a:r>
              <a:rPr lang="en-US" sz="4000" b="1" dirty="0">
                <a:solidFill>
                  <a:srgbClr val="FF0000"/>
                </a:solidFill>
                <a:latin typeface="Arial" panose="020B0604020202020204" pitchFamily="34" charset="0"/>
                <a:cs typeface="Arial" panose="020B0604020202020204" pitchFamily="34" charset="0"/>
              </a:rPr>
              <a:t>Triage (3)</a:t>
            </a:r>
          </a:p>
        </p:txBody>
      </p:sp>
    </p:spTree>
    <p:extLst>
      <p:ext uri="{BB962C8B-B14F-4D97-AF65-F5344CB8AC3E}">
        <p14:creationId xmlns:p14="http://schemas.microsoft.com/office/powerpoint/2010/main" val="1947892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EF5278-B28D-3942-9959-185B55043F92}"/>
              </a:ext>
            </a:extLst>
          </p:cNvPr>
          <p:cNvSpPr>
            <a:spLocks noGrp="1"/>
          </p:cNvSpPr>
          <p:nvPr>
            <p:ph idx="1"/>
          </p:nvPr>
        </p:nvSpPr>
        <p:spPr>
          <a:xfrm>
            <a:off x="5262465" y="1796108"/>
            <a:ext cx="5554824" cy="4769196"/>
          </a:xfrm>
        </p:spPr>
        <p:txBody>
          <a:bodyPr>
            <a:noAutofit/>
          </a:bodyPr>
          <a:lstStyle/>
          <a:p>
            <a:pPr marL="285750" indent="-285750"/>
            <a:r>
              <a:rPr lang="en-US" sz="2400" dirty="0"/>
              <a:t>Place patients with ARI of potential concern in single, well ventilated room, when possible</a:t>
            </a:r>
          </a:p>
          <a:p>
            <a:pPr marL="285750" indent="-285750"/>
            <a:endParaRPr lang="en-US" sz="2400" dirty="0"/>
          </a:p>
          <a:p>
            <a:pPr marL="285750" indent="-285750"/>
            <a:r>
              <a:rPr lang="en-US" sz="2400" dirty="0"/>
              <a:t>Cohort patients with the same diagnosis in one area</a:t>
            </a:r>
          </a:p>
          <a:p>
            <a:pPr marL="285750" indent="-285750"/>
            <a:endParaRPr lang="en-US" sz="2400" dirty="0"/>
          </a:p>
          <a:p>
            <a:pPr marL="285750" indent="-285750"/>
            <a:r>
              <a:rPr lang="en-US" sz="2400" dirty="0"/>
              <a:t>Do not place suspect patients in same area as those who are confirmed.</a:t>
            </a:r>
          </a:p>
          <a:p>
            <a:pPr marL="0" indent="0">
              <a:buNone/>
            </a:pPr>
            <a:endParaRPr lang="en-US" sz="2400" dirty="0"/>
          </a:p>
          <a:p>
            <a:pPr marL="285750" indent="-285750"/>
            <a:r>
              <a:rPr lang="en-US" sz="2400" dirty="0"/>
              <a:t>Assign health care worker with experience with IPC and outbreaks.</a:t>
            </a:r>
          </a:p>
        </p:txBody>
      </p:sp>
      <p:sp>
        <p:nvSpPr>
          <p:cNvPr id="307" name="Rectangle 2"/>
          <p:cNvSpPr txBox="1">
            <a:spLocks noGrp="1"/>
          </p:cNvSpPr>
          <p:nvPr>
            <p:ph type="title"/>
          </p:nvPr>
        </p:nvSpPr>
        <p:spPr>
          <a:prstGeom prst="rect">
            <a:avLst/>
          </a:prstGeom>
        </p:spPr>
        <p:txBody>
          <a:bodyPr/>
          <a:lstStyle>
            <a:lvl1pPr algn="ctr">
              <a:defRPr sz="3200">
                <a:latin typeface="Arial"/>
                <a:ea typeface="Arial"/>
                <a:cs typeface="Arial"/>
                <a:sym typeface="Arial"/>
              </a:defRPr>
            </a:lvl1pPr>
          </a:lstStyle>
          <a:p>
            <a:pPr algn="l"/>
            <a:r>
              <a:rPr b="1" dirty="0">
                <a:solidFill>
                  <a:srgbClr val="FF0000"/>
                </a:solidFill>
              </a:rPr>
              <a:t>Hospital admission</a:t>
            </a:r>
          </a:p>
        </p:txBody>
      </p:sp>
      <p:grpSp>
        <p:nvGrpSpPr>
          <p:cNvPr id="22" name="Diagram 2">
            <a:extLst>
              <a:ext uri="{FF2B5EF4-FFF2-40B4-BE49-F238E27FC236}">
                <a16:creationId xmlns:a16="http://schemas.microsoft.com/office/drawing/2014/main" id="{F71AE565-A7AD-B043-B2CA-93C1C8B17F2E}"/>
              </a:ext>
            </a:extLst>
          </p:cNvPr>
          <p:cNvGrpSpPr/>
          <p:nvPr/>
        </p:nvGrpSpPr>
        <p:grpSpPr>
          <a:xfrm>
            <a:off x="1374711" y="2402634"/>
            <a:ext cx="3343799" cy="3192169"/>
            <a:chOff x="-1" y="-1"/>
            <a:chExt cx="2916919" cy="2916919"/>
          </a:xfrm>
        </p:grpSpPr>
        <p:grpSp>
          <p:nvGrpSpPr>
            <p:cNvPr id="23" name="Group">
              <a:extLst>
                <a:ext uri="{FF2B5EF4-FFF2-40B4-BE49-F238E27FC236}">
                  <a16:creationId xmlns:a16="http://schemas.microsoft.com/office/drawing/2014/main" id="{29D9C301-E0AB-1748-A2BA-FCB00A27140E}"/>
                </a:ext>
              </a:extLst>
            </p:cNvPr>
            <p:cNvGrpSpPr/>
            <p:nvPr/>
          </p:nvGrpSpPr>
          <p:grpSpPr>
            <a:xfrm>
              <a:off x="0" y="0"/>
              <a:ext cx="1425537" cy="1425538"/>
              <a:chOff x="0" y="0"/>
              <a:chExt cx="1425536" cy="1425536"/>
            </a:xfrm>
          </p:grpSpPr>
          <p:sp>
            <p:nvSpPr>
              <p:cNvPr id="35" name="Shape">
                <a:extLst>
                  <a:ext uri="{FF2B5EF4-FFF2-40B4-BE49-F238E27FC236}">
                    <a16:creationId xmlns:a16="http://schemas.microsoft.com/office/drawing/2014/main" id="{9BA5174E-064D-004E-8717-7B449A589746}"/>
                  </a:ext>
                </a:extLst>
              </p:cNvPr>
              <p:cNvSpPr/>
              <p:nvPr/>
            </p:nvSpPr>
            <p:spPr>
              <a:xfrm>
                <a:off x="0" y="0"/>
                <a:ext cx="1425536" cy="14255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09164D"/>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366713">
                  <a:lnSpc>
                    <a:spcPct val="90000"/>
                  </a:lnSpc>
                  <a:spcBef>
                    <a:spcPts val="525"/>
                  </a:spcBef>
                  <a:defRPr>
                    <a:solidFill>
                      <a:srgbClr val="FFFFFF"/>
                    </a:solidFill>
                  </a:defRPr>
                </a:pPr>
                <a:endParaRPr sz="1350"/>
              </a:p>
            </p:txBody>
          </p:sp>
          <p:sp>
            <p:nvSpPr>
              <p:cNvPr id="36" name="Timely and effective triage">
                <a:extLst>
                  <a:ext uri="{FF2B5EF4-FFF2-40B4-BE49-F238E27FC236}">
                    <a16:creationId xmlns:a16="http://schemas.microsoft.com/office/drawing/2014/main" id="{F85C75A2-F4A4-334D-8106-268A7AE9EC16}"/>
                  </a:ext>
                </a:extLst>
              </p:cNvPr>
              <p:cNvSpPr txBox="1"/>
              <p:nvPr/>
            </p:nvSpPr>
            <p:spPr>
              <a:xfrm>
                <a:off x="385739" y="359727"/>
                <a:ext cx="1008007" cy="9941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8673" tIns="58673" rIns="58673" bIns="58673" numCol="1" anchor="ctr">
                <a:spAutoFit/>
              </a:bodyPr>
              <a:lstStyle>
                <a:lvl1pPr algn="ctr" defTabSz="488950">
                  <a:lnSpc>
                    <a:spcPct val="90000"/>
                  </a:lnSpc>
                  <a:spcBef>
                    <a:spcPts val="400"/>
                  </a:spcBef>
                  <a:defRPr sz="1100">
                    <a:solidFill>
                      <a:srgbClr val="FFFFFF"/>
                    </a:solidFill>
                  </a:defRPr>
                </a:lvl1pPr>
              </a:lstStyle>
              <a:p>
                <a:r>
                  <a:rPr sz="1400" dirty="0"/>
                  <a:t>Timely and effective triage</a:t>
                </a:r>
                <a:r>
                  <a:rPr lang="en-US" sz="1400" dirty="0"/>
                  <a:t> and infection control</a:t>
                </a:r>
                <a:r>
                  <a:rPr sz="1400" dirty="0"/>
                  <a:t> </a:t>
                </a:r>
              </a:p>
            </p:txBody>
          </p:sp>
        </p:grpSp>
        <p:grpSp>
          <p:nvGrpSpPr>
            <p:cNvPr id="24" name="Group">
              <a:extLst>
                <a:ext uri="{FF2B5EF4-FFF2-40B4-BE49-F238E27FC236}">
                  <a16:creationId xmlns:a16="http://schemas.microsoft.com/office/drawing/2014/main" id="{6B31913E-6B36-A348-A631-DD6ADF09795C}"/>
                </a:ext>
              </a:extLst>
            </p:cNvPr>
            <p:cNvGrpSpPr/>
            <p:nvPr/>
          </p:nvGrpSpPr>
          <p:grpSpPr>
            <a:xfrm>
              <a:off x="1491379" y="-1"/>
              <a:ext cx="1425539" cy="1425538"/>
              <a:chOff x="-1" y="0"/>
              <a:chExt cx="1425537" cy="1425536"/>
            </a:xfrm>
          </p:grpSpPr>
          <p:sp>
            <p:nvSpPr>
              <p:cNvPr id="33" name="Shape">
                <a:extLst>
                  <a:ext uri="{FF2B5EF4-FFF2-40B4-BE49-F238E27FC236}">
                    <a16:creationId xmlns:a16="http://schemas.microsoft.com/office/drawing/2014/main" id="{BFF482C8-61DD-214D-BB57-786233E3C9F7}"/>
                  </a:ext>
                </a:extLst>
              </p:cNvPr>
              <p:cNvSpPr/>
              <p:nvPr/>
            </p:nvSpPr>
            <p:spPr>
              <a:xfrm rot="5400000">
                <a:off x="0" y="0"/>
                <a:ext cx="1425536" cy="14255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FF9900"/>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366713">
                  <a:lnSpc>
                    <a:spcPct val="90000"/>
                  </a:lnSpc>
                  <a:spcBef>
                    <a:spcPts val="525"/>
                  </a:spcBef>
                  <a:defRPr>
                    <a:solidFill>
                      <a:srgbClr val="FFFFFF"/>
                    </a:solidFill>
                  </a:defRPr>
                </a:pPr>
                <a:endParaRPr sz="1350"/>
              </a:p>
            </p:txBody>
          </p:sp>
          <p:sp>
            <p:nvSpPr>
              <p:cNvPr id="34" name="Admit patients to dedicated area">
                <a:extLst>
                  <a:ext uri="{FF2B5EF4-FFF2-40B4-BE49-F238E27FC236}">
                    <a16:creationId xmlns:a16="http://schemas.microsoft.com/office/drawing/2014/main" id="{730F7D03-C77E-9D4F-B78D-FF7685AE6878}"/>
                  </a:ext>
                </a:extLst>
              </p:cNvPr>
              <p:cNvSpPr txBox="1"/>
              <p:nvPr/>
            </p:nvSpPr>
            <p:spPr>
              <a:xfrm>
                <a:off x="-1" y="371913"/>
                <a:ext cx="1008006" cy="8169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8673" tIns="58673" rIns="58673" bIns="58673" numCol="1" anchor="ctr">
                <a:spAutoFit/>
              </a:bodyPr>
              <a:lstStyle>
                <a:lvl1pPr algn="ctr" defTabSz="488950">
                  <a:lnSpc>
                    <a:spcPct val="90000"/>
                  </a:lnSpc>
                  <a:spcBef>
                    <a:spcPts val="400"/>
                  </a:spcBef>
                  <a:defRPr sz="1100">
                    <a:solidFill>
                      <a:srgbClr val="FFFFFF"/>
                    </a:solidFill>
                  </a:defRPr>
                </a:lvl1pPr>
              </a:lstStyle>
              <a:p>
                <a:r>
                  <a:rPr sz="1400" dirty="0"/>
                  <a:t>Admit patients to dedicated area</a:t>
                </a:r>
              </a:p>
            </p:txBody>
          </p:sp>
        </p:grpSp>
        <p:grpSp>
          <p:nvGrpSpPr>
            <p:cNvPr id="25" name="Group">
              <a:extLst>
                <a:ext uri="{FF2B5EF4-FFF2-40B4-BE49-F238E27FC236}">
                  <a16:creationId xmlns:a16="http://schemas.microsoft.com/office/drawing/2014/main" id="{EFA0C4B1-B491-A449-AE8D-447136354743}"/>
                </a:ext>
              </a:extLst>
            </p:cNvPr>
            <p:cNvGrpSpPr/>
            <p:nvPr/>
          </p:nvGrpSpPr>
          <p:grpSpPr>
            <a:xfrm>
              <a:off x="1491380" y="1491380"/>
              <a:ext cx="1425538" cy="1425538"/>
              <a:chOff x="0" y="0"/>
              <a:chExt cx="1425536" cy="1425536"/>
            </a:xfrm>
          </p:grpSpPr>
          <p:sp>
            <p:nvSpPr>
              <p:cNvPr id="31" name="Shape">
                <a:extLst>
                  <a:ext uri="{FF2B5EF4-FFF2-40B4-BE49-F238E27FC236}">
                    <a16:creationId xmlns:a16="http://schemas.microsoft.com/office/drawing/2014/main" id="{5C47E12B-C63B-9749-94B5-3CA3802D43EB}"/>
                  </a:ext>
                </a:extLst>
              </p:cNvPr>
              <p:cNvSpPr/>
              <p:nvPr/>
            </p:nvSpPr>
            <p:spPr>
              <a:xfrm rot="10800000">
                <a:off x="0" y="0"/>
                <a:ext cx="1425536" cy="14255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FF9900"/>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366713">
                  <a:lnSpc>
                    <a:spcPct val="90000"/>
                  </a:lnSpc>
                  <a:spcBef>
                    <a:spcPts val="525"/>
                  </a:spcBef>
                  <a:defRPr>
                    <a:solidFill>
                      <a:srgbClr val="FFFFFF"/>
                    </a:solidFill>
                  </a:defRPr>
                </a:pPr>
                <a:endParaRPr sz="1350" dirty="0"/>
              </a:p>
            </p:txBody>
          </p:sp>
          <p:sp>
            <p:nvSpPr>
              <p:cNvPr id="32" name="Specific case and clinical management protocols">
                <a:extLst>
                  <a:ext uri="{FF2B5EF4-FFF2-40B4-BE49-F238E27FC236}">
                    <a16:creationId xmlns:a16="http://schemas.microsoft.com/office/drawing/2014/main" id="{F7092394-39A8-7A4C-8FC1-7080D64F63AA}"/>
                  </a:ext>
                </a:extLst>
              </p:cNvPr>
              <p:cNvSpPr txBox="1"/>
              <p:nvPr/>
            </p:nvSpPr>
            <p:spPr>
              <a:xfrm>
                <a:off x="49711" y="168096"/>
                <a:ext cx="1008006" cy="8169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8673" tIns="58673" rIns="58673" bIns="58673" numCol="1" anchor="ctr">
                <a:spAutoFit/>
              </a:bodyPr>
              <a:lstStyle>
                <a:lvl1pPr algn="ctr" defTabSz="488950">
                  <a:lnSpc>
                    <a:spcPct val="90000"/>
                  </a:lnSpc>
                  <a:spcBef>
                    <a:spcPts val="400"/>
                  </a:spcBef>
                  <a:defRPr sz="1100">
                    <a:solidFill>
                      <a:srgbClr val="FFFFFF"/>
                    </a:solidFill>
                  </a:defRPr>
                </a:lvl1pPr>
              </a:lstStyle>
              <a:p>
                <a:r>
                  <a:rPr sz="1400" dirty="0"/>
                  <a:t>Specific case and clinical management protocols</a:t>
                </a:r>
              </a:p>
            </p:txBody>
          </p:sp>
        </p:grpSp>
        <p:grpSp>
          <p:nvGrpSpPr>
            <p:cNvPr id="26" name="Group">
              <a:extLst>
                <a:ext uri="{FF2B5EF4-FFF2-40B4-BE49-F238E27FC236}">
                  <a16:creationId xmlns:a16="http://schemas.microsoft.com/office/drawing/2014/main" id="{CD222776-7E20-B84B-835B-D6B580AB3E82}"/>
                </a:ext>
              </a:extLst>
            </p:cNvPr>
            <p:cNvGrpSpPr/>
            <p:nvPr/>
          </p:nvGrpSpPr>
          <p:grpSpPr>
            <a:xfrm>
              <a:off x="-1" y="1491380"/>
              <a:ext cx="1425538" cy="1425538"/>
              <a:chOff x="0" y="0"/>
              <a:chExt cx="1425536" cy="1425536"/>
            </a:xfrm>
          </p:grpSpPr>
          <p:sp>
            <p:nvSpPr>
              <p:cNvPr id="29" name="Shape">
                <a:extLst>
                  <a:ext uri="{FF2B5EF4-FFF2-40B4-BE49-F238E27FC236}">
                    <a16:creationId xmlns:a16="http://schemas.microsoft.com/office/drawing/2014/main" id="{7582B671-D8EA-A845-B506-34F0672F142F}"/>
                  </a:ext>
                </a:extLst>
              </p:cNvPr>
              <p:cNvSpPr/>
              <p:nvPr/>
            </p:nvSpPr>
            <p:spPr>
              <a:xfrm rot="16200000">
                <a:off x="0" y="0"/>
                <a:ext cx="1425536" cy="14255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9671" y="0"/>
                      <a:pt x="21600" y="0"/>
                    </a:cubicBezTo>
                    <a:lnTo>
                      <a:pt x="21600" y="21600"/>
                    </a:lnTo>
                    <a:close/>
                  </a:path>
                </a:pathLst>
              </a:custGeom>
              <a:solidFill>
                <a:srgbClr val="09164D"/>
              </a:solidFill>
              <a:ln w="12700" cap="flat">
                <a:noFill/>
                <a:miter lim="400000"/>
              </a:ln>
              <a:effectLst>
                <a:outerShdw blurRad="38100" dist="23000" dir="5400000" rotWithShape="0">
                  <a:srgbClr val="000000">
                    <a:alpha val="35000"/>
                  </a:srgbClr>
                </a:outerShdw>
              </a:effectLst>
            </p:spPr>
            <p:txBody>
              <a:bodyPr wrap="square" lIns="34289" tIns="34289" rIns="34289" bIns="34289" numCol="1" anchor="ctr">
                <a:noAutofit/>
              </a:bodyPr>
              <a:lstStyle/>
              <a:p>
                <a:pPr algn="ctr" defTabSz="366713">
                  <a:lnSpc>
                    <a:spcPct val="90000"/>
                  </a:lnSpc>
                  <a:spcBef>
                    <a:spcPts val="525"/>
                  </a:spcBef>
                  <a:defRPr>
                    <a:solidFill>
                      <a:srgbClr val="FFFFFF"/>
                    </a:solidFill>
                  </a:defRPr>
                </a:pPr>
                <a:endParaRPr sz="1350"/>
              </a:p>
            </p:txBody>
          </p:sp>
          <p:sp>
            <p:nvSpPr>
              <p:cNvPr id="30" name="Safe transport and discharge home">
                <a:extLst>
                  <a:ext uri="{FF2B5EF4-FFF2-40B4-BE49-F238E27FC236}">
                    <a16:creationId xmlns:a16="http://schemas.microsoft.com/office/drawing/2014/main" id="{34B82033-E1C1-0C41-A952-C90F53A1B43E}"/>
                  </a:ext>
                </a:extLst>
              </p:cNvPr>
              <p:cNvSpPr txBox="1"/>
              <p:nvPr/>
            </p:nvSpPr>
            <p:spPr>
              <a:xfrm>
                <a:off x="355722" y="268189"/>
                <a:ext cx="1008007" cy="6398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8673" tIns="58673" rIns="58673" bIns="58673" numCol="1" anchor="ctr">
                <a:spAutoFit/>
              </a:bodyPr>
              <a:lstStyle>
                <a:lvl1pPr algn="ctr" defTabSz="488950">
                  <a:lnSpc>
                    <a:spcPct val="90000"/>
                  </a:lnSpc>
                  <a:spcBef>
                    <a:spcPts val="400"/>
                  </a:spcBef>
                  <a:defRPr sz="1100">
                    <a:solidFill>
                      <a:srgbClr val="FFFFFF"/>
                    </a:solidFill>
                  </a:defRPr>
                </a:lvl1pPr>
              </a:lstStyle>
              <a:p>
                <a:r>
                  <a:rPr sz="1400"/>
                  <a:t>Safe transport and discharge home </a:t>
                </a:r>
              </a:p>
            </p:txBody>
          </p:sp>
        </p:grpSp>
        <p:sp>
          <p:nvSpPr>
            <p:cNvPr id="27" name="Shape">
              <a:extLst>
                <a:ext uri="{FF2B5EF4-FFF2-40B4-BE49-F238E27FC236}">
                  <a16:creationId xmlns:a16="http://schemas.microsoft.com/office/drawing/2014/main" id="{AF0A6856-CC47-184A-B01A-CEBF90F5F915}"/>
                </a:ext>
              </a:extLst>
            </p:cNvPr>
            <p:cNvSpPr/>
            <p:nvPr/>
          </p:nvSpPr>
          <p:spPr>
            <a:xfrm>
              <a:off x="1239112" y="1188907"/>
              <a:ext cx="450786" cy="1872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706" y="0"/>
                    <a:pt x="10510" y="0"/>
                  </a:cubicBezTo>
                  <a:cubicBezTo>
                    <a:pt x="14986" y="0"/>
                    <a:pt x="18971" y="5826"/>
                    <a:pt x="20439" y="14517"/>
                  </a:cubicBezTo>
                  <a:lnTo>
                    <a:pt x="21600" y="14517"/>
                  </a:lnTo>
                  <a:lnTo>
                    <a:pt x="19739" y="21600"/>
                  </a:lnTo>
                  <a:lnTo>
                    <a:pt x="16473" y="14517"/>
                  </a:lnTo>
                  <a:lnTo>
                    <a:pt x="17570" y="14517"/>
                  </a:lnTo>
                  <a:lnTo>
                    <a:pt x="17570" y="14517"/>
                  </a:lnTo>
                  <a:cubicBezTo>
                    <a:pt x="15555" y="6947"/>
                    <a:pt x="10761" y="3981"/>
                    <a:pt x="6862" y="7894"/>
                  </a:cubicBezTo>
                  <a:cubicBezTo>
                    <a:pt x="4222" y="10542"/>
                    <a:pt x="2564" y="15830"/>
                    <a:pt x="2564" y="21600"/>
                  </a:cubicBezTo>
                  <a:close/>
                </a:path>
              </a:pathLst>
            </a:custGeom>
            <a:gradFill flip="none" rotWithShape="1">
              <a:gsLst>
                <a:gs pos="0">
                  <a:srgbClr val="AE9695"/>
                </a:gs>
                <a:gs pos="80000">
                  <a:srgbClr val="E4C5C4"/>
                </a:gs>
                <a:gs pos="100000">
                  <a:srgbClr val="E6C5C4"/>
                </a:gs>
              </a:gsLst>
              <a:lin ang="16200000" scaled="0"/>
            </a:gradFill>
            <a:ln w="12700" cap="flat">
              <a:noFill/>
              <a:miter lim="400000"/>
            </a:ln>
            <a:effectLst>
              <a:outerShdw blurRad="38100" dist="23000" dir="5400000" rotWithShape="0">
                <a:srgbClr val="000000">
                  <a:alpha val="35000"/>
                </a:srgbClr>
              </a:outerShdw>
            </a:effectLst>
          </p:spPr>
          <p:txBody>
            <a:bodyPr wrap="square" lIns="34289" tIns="34289" rIns="34289" bIns="34289" numCol="1" anchor="t">
              <a:noAutofit/>
            </a:bodyPr>
            <a:lstStyle/>
            <a:p>
              <a:pPr>
                <a:defRPr>
                  <a:latin typeface="Arial"/>
                  <a:ea typeface="Arial"/>
                  <a:cs typeface="Arial"/>
                  <a:sym typeface="Arial"/>
                </a:defRPr>
              </a:pPr>
              <a:endParaRPr sz="1350"/>
            </a:p>
          </p:txBody>
        </p:sp>
        <p:sp>
          <p:nvSpPr>
            <p:cNvPr id="28" name="Shape">
              <a:extLst>
                <a:ext uri="{FF2B5EF4-FFF2-40B4-BE49-F238E27FC236}">
                  <a16:creationId xmlns:a16="http://schemas.microsoft.com/office/drawing/2014/main" id="{16C6B513-9C3E-8C41-BE04-E3CEFB01AE81}"/>
                </a:ext>
              </a:extLst>
            </p:cNvPr>
            <p:cNvSpPr/>
            <p:nvPr/>
          </p:nvSpPr>
          <p:spPr>
            <a:xfrm>
              <a:off x="1227017" y="1540763"/>
              <a:ext cx="450786" cy="1872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6894" y="21600"/>
                    <a:pt x="11090" y="21600"/>
                  </a:cubicBezTo>
                  <a:cubicBezTo>
                    <a:pt x="6614" y="21600"/>
                    <a:pt x="2629" y="15774"/>
                    <a:pt x="1161" y="7083"/>
                  </a:cubicBezTo>
                  <a:lnTo>
                    <a:pt x="0" y="7083"/>
                  </a:lnTo>
                  <a:lnTo>
                    <a:pt x="1861" y="0"/>
                  </a:lnTo>
                  <a:lnTo>
                    <a:pt x="5127" y="7083"/>
                  </a:lnTo>
                  <a:lnTo>
                    <a:pt x="4030" y="7083"/>
                  </a:lnTo>
                  <a:lnTo>
                    <a:pt x="4030" y="7083"/>
                  </a:lnTo>
                  <a:cubicBezTo>
                    <a:pt x="6045" y="14653"/>
                    <a:pt x="10839" y="17619"/>
                    <a:pt x="14738" y="13706"/>
                  </a:cubicBezTo>
                  <a:cubicBezTo>
                    <a:pt x="17378" y="11058"/>
                    <a:pt x="19036" y="5770"/>
                    <a:pt x="19036" y="0"/>
                  </a:cubicBezTo>
                  <a:close/>
                </a:path>
              </a:pathLst>
            </a:custGeom>
            <a:gradFill flip="none" rotWithShape="1">
              <a:gsLst>
                <a:gs pos="0">
                  <a:srgbClr val="AE9695"/>
                </a:gs>
                <a:gs pos="80000">
                  <a:srgbClr val="E4C5C4"/>
                </a:gs>
                <a:gs pos="100000">
                  <a:srgbClr val="E6C5C4"/>
                </a:gs>
              </a:gsLst>
              <a:lin ang="16200000" scaled="0"/>
            </a:gradFill>
            <a:ln w="12700" cap="flat">
              <a:noFill/>
              <a:miter lim="400000"/>
            </a:ln>
            <a:effectLst>
              <a:outerShdw blurRad="38100" dist="23000" dir="5400000" rotWithShape="0">
                <a:srgbClr val="000000">
                  <a:alpha val="35000"/>
                </a:srgbClr>
              </a:outerShdw>
            </a:effectLst>
          </p:spPr>
          <p:txBody>
            <a:bodyPr wrap="square" lIns="34289" tIns="34289" rIns="34289" bIns="34289" numCol="1" anchor="t">
              <a:noAutofit/>
            </a:bodyPr>
            <a:lstStyle/>
            <a:p>
              <a:pPr>
                <a:defRPr>
                  <a:latin typeface="Arial"/>
                  <a:ea typeface="Arial"/>
                  <a:cs typeface="Arial"/>
                  <a:sym typeface="Arial"/>
                </a:defRPr>
              </a:pPr>
              <a:endParaRPr sz="1350"/>
            </a:p>
          </p:txBody>
        </p:sp>
      </p:grpSp>
    </p:spTree>
    <p:extLst>
      <p:ext uri="{BB962C8B-B14F-4D97-AF65-F5344CB8AC3E}">
        <p14:creationId xmlns:p14="http://schemas.microsoft.com/office/powerpoint/2010/main" val="779757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DE3767-7160-084F-99CA-2C021619CAD4}"/>
              </a:ext>
            </a:extLst>
          </p:cNvPr>
          <p:cNvGrpSpPr/>
          <p:nvPr/>
        </p:nvGrpSpPr>
        <p:grpSpPr>
          <a:xfrm>
            <a:off x="2" y="1"/>
            <a:ext cx="12192001" cy="6883236"/>
            <a:chOff x="0" y="0"/>
            <a:chExt cx="12192001" cy="6883236"/>
          </a:xfrm>
        </p:grpSpPr>
        <p:pic>
          <p:nvPicPr>
            <p:cNvPr id="3" name="Picture 2">
              <a:extLst>
                <a:ext uri="{FF2B5EF4-FFF2-40B4-BE49-F238E27FC236}">
                  <a16:creationId xmlns:a16="http://schemas.microsoft.com/office/drawing/2014/main" id="{22322B69-1EFB-D446-BAA5-0C6A03EAC01B}"/>
                </a:ext>
              </a:extLst>
            </p:cNvPr>
            <p:cNvPicPr>
              <a:picLocks noChangeAspect="1"/>
            </p:cNvPicPr>
            <p:nvPr/>
          </p:nvPicPr>
          <p:blipFill rotWithShape="1">
            <a:blip r:embed="rId2"/>
            <a:srcRect l="22313" t="26360" r="21896" b="36551"/>
            <a:stretch/>
          </p:blipFill>
          <p:spPr>
            <a:xfrm>
              <a:off x="3471863" y="0"/>
              <a:ext cx="8720138" cy="6883236"/>
            </a:xfrm>
            <a:prstGeom prst="rect">
              <a:avLst/>
            </a:prstGeom>
          </p:spPr>
        </p:pic>
        <p:pic>
          <p:nvPicPr>
            <p:cNvPr id="4" name="Picture 3">
              <a:extLst>
                <a:ext uri="{FF2B5EF4-FFF2-40B4-BE49-F238E27FC236}">
                  <a16:creationId xmlns:a16="http://schemas.microsoft.com/office/drawing/2014/main" id="{12DC9E38-2456-6140-9EF7-3F16C8BF9F1E}"/>
                </a:ext>
              </a:extLst>
            </p:cNvPr>
            <p:cNvPicPr>
              <a:picLocks noChangeAspect="1"/>
            </p:cNvPicPr>
            <p:nvPr/>
          </p:nvPicPr>
          <p:blipFill rotWithShape="1">
            <a:blip r:embed="rId2"/>
            <a:srcRect l="22313" t="43818" r="48618" b="36551"/>
            <a:stretch/>
          </p:blipFill>
          <p:spPr>
            <a:xfrm>
              <a:off x="0" y="0"/>
              <a:ext cx="7758113" cy="6883236"/>
            </a:xfrm>
            <a:prstGeom prst="rect">
              <a:avLst/>
            </a:prstGeom>
          </p:spPr>
        </p:pic>
        <p:pic>
          <p:nvPicPr>
            <p:cNvPr id="5" name="Picture 4">
              <a:extLst>
                <a:ext uri="{FF2B5EF4-FFF2-40B4-BE49-F238E27FC236}">
                  <a16:creationId xmlns:a16="http://schemas.microsoft.com/office/drawing/2014/main" id="{D9BFC08E-FD05-8B44-A574-1D6182D0A379}"/>
                </a:ext>
              </a:extLst>
            </p:cNvPr>
            <p:cNvPicPr>
              <a:picLocks noChangeAspect="1"/>
            </p:cNvPicPr>
            <p:nvPr/>
          </p:nvPicPr>
          <p:blipFill rotWithShape="1">
            <a:blip r:embed="rId2"/>
            <a:srcRect l="23294" t="43818" r="48618" b="36551"/>
            <a:stretch/>
          </p:blipFill>
          <p:spPr>
            <a:xfrm>
              <a:off x="1014413" y="185738"/>
              <a:ext cx="8229600" cy="3057525"/>
            </a:xfrm>
            <a:prstGeom prst="rect">
              <a:avLst/>
            </a:prstGeom>
          </p:spPr>
        </p:pic>
      </p:grpSp>
      <p:sp>
        <p:nvSpPr>
          <p:cNvPr id="7" name="TextBox 6">
            <a:extLst>
              <a:ext uri="{FF2B5EF4-FFF2-40B4-BE49-F238E27FC236}">
                <a16:creationId xmlns:a16="http://schemas.microsoft.com/office/drawing/2014/main" id="{83FF265B-832A-A249-898E-1C5C892ADEBC}"/>
              </a:ext>
            </a:extLst>
          </p:cNvPr>
          <p:cNvSpPr txBox="1"/>
          <p:nvPr/>
        </p:nvSpPr>
        <p:spPr>
          <a:xfrm>
            <a:off x="1452564" y="1971678"/>
            <a:ext cx="7448551"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Additional Precautions</a:t>
            </a:r>
            <a:endParaRPr lang="en-US" sz="4400" b="1" dirty="0">
              <a:solidFill>
                <a:schemeClr val="bg1"/>
              </a:solidFill>
              <a:latin typeface="+mj-lt"/>
            </a:endParaRPr>
          </a:p>
        </p:txBody>
      </p:sp>
    </p:spTree>
    <p:extLst>
      <p:ext uri="{BB962C8B-B14F-4D97-AF65-F5344CB8AC3E}">
        <p14:creationId xmlns:p14="http://schemas.microsoft.com/office/powerpoint/2010/main" val="2361497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263AFF-A744-40C5-BC1C-57C9139F3DD3}"/>
              </a:ext>
            </a:extLst>
          </p:cNvPr>
          <p:cNvPicPr>
            <a:picLocks noChangeAspect="1"/>
          </p:cNvPicPr>
          <p:nvPr/>
        </p:nvPicPr>
        <p:blipFill>
          <a:blip r:embed="rId2"/>
          <a:stretch>
            <a:fillRect/>
          </a:stretch>
        </p:blipFill>
        <p:spPr>
          <a:xfrm>
            <a:off x="10400521" y="3429000"/>
            <a:ext cx="1720783" cy="1712003"/>
          </a:xfrm>
          <a:prstGeom prst="rect">
            <a:avLst/>
          </a:prstGeom>
        </p:spPr>
      </p:pic>
      <p:pic>
        <p:nvPicPr>
          <p:cNvPr id="7" name="Picture 6">
            <a:extLst>
              <a:ext uri="{FF2B5EF4-FFF2-40B4-BE49-F238E27FC236}">
                <a16:creationId xmlns:a16="http://schemas.microsoft.com/office/drawing/2014/main" id="{4BA89EBF-AAF8-4B94-8992-3511681550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00521" y="1623526"/>
            <a:ext cx="1674841" cy="1801461"/>
          </a:xfrm>
          <a:prstGeom prst="rect">
            <a:avLst/>
          </a:prstGeom>
        </p:spPr>
      </p:pic>
      <p:sp>
        <p:nvSpPr>
          <p:cNvPr id="2" name="Title 1">
            <a:extLst>
              <a:ext uri="{FF2B5EF4-FFF2-40B4-BE49-F238E27FC236}">
                <a16:creationId xmlns:a16="http://schemas.microsoft.com/office/drawing/2014/main" id="{E351A333-81A6-8F41-A87C-07C7A25C4ED9}"/>
              </a:ext>
            </a:extLst>
          </p:cNvPr>
          <p:cNvSpPr>
            <a:spLocks noGrp="1"/>
          </p:cNvSpPr>
          <p:nvPr>
            <p:ph type="title"/>
          </p:nvPr>
        </p:nvSpPr>
        <p:spPr/>
        <p:txBody>
          <a:bodyPr>
            <a:normAutofit/>
          </a:bodyPr>
          <a:lstStyle/>
          <a:p>
            <a:r>
              <a:rPr lang="en-US" sz="4000" b="1" dirty="0">
                <a:solidFill>
                  <a:srgbClr val="FF0000"/>
                </a:solidFill>
                <a:latin typeface="+mn-lt"/>
              </a:rPr>
              <a:t>Patients suspected or confirmed COVID-19 (1)</a:t>
            </a:r>
          </a:p>
        </p:txBody>
      </p:sp>
      <p:sp>
        <p:nvSpPr>
          <p:cNvPr id="3" name="Content Placeholder 2">
            <a:extLst>
              <a:ext uri="{FF2B5EF4-FFF2-40B4-BE49-F238E27FC236}">
                <a16:creationId xmlns:a16="http://schemas.microsoft.com/office/drawing/2014/main" id="{316A5F07-8C9B-9242-8A4A-FBBDE8A95068}"/>
              </a:ext>
            </a:extLst>
          </p:cNvPr>
          <p:cNvSpPr>
            <a:spLocks noGrp="1"/>
          </p:cNvSpPr>
          <p:nvPr>
            <p:ph idx="1"/>
          </p:nvPr>
        </p:nvSpPr>
        <p:spPr>
          <a:xfrm>
            <a:off x="1175657" y="1623527"/>
            <a:ext cx="9523445" cy="5088293"/>
          </a:xfrm>
        </p:spPr>
        <p:txBody>
          <a:bodyPr>
            <a:noAutofit/>
          </a:bodyPr>
          <a:lstStyle/>
          <a:p>
            <a:pPr marL="342900" indent="-342900">
              <a:spcBef>
                <a:spcPts val="600"/>
              </a:spcBef>
            </a:pPr>
            <a:r>
              <a:rPr lang="en-US" sz="2000" b="1" dirty="0">
                <a:latin typeface="Arial" panose="020B0604020202020204" pitchFamily="34" charset="0"/>
                <a:cs typeface="Arial" panose="020B0604020202020204" pitchFamily="34" charset="0"/>
              </a:rPr>
              <a:t>Contact </a:t>
            </a:r>
            <a:r>
              <a:rPr lang="en-US" sz="2000" dirty="0">
                <a:latin typeface="Arial" panose="020B0604020202020204" pitchFamily="34" charset="0"/>
                <a:cs typeface="Arial" panose="020B0604020202020204" pitchFamily="34" charset="0"/>
              </a:rPr>
              <a:t>and</a:t>
            </a:r>
            <a:r>
              <a:rPr lang="en-US" sz="2000" b="1" dirty="0">
                <a:latin typeface="Arial" panose="020B0604020202020204" pitchFamily="34" charset="0"/>
                <a:cs typeface="Arial" panose="020B0604020202020204" pitchFamily="34" charset="0"/>
              </a:rPr>
              <a:t> droplet precautions </a:t>
            </a:r>
            <a:r>
              <a:rPr lang="en-US" sz="2000" dirty="0">
                <a:latin typeface="Arial" panose="020B0604020202020204" pitchFamily="34" charset="0"/>
                <a:cs typeface="Arial" panose="020B0604020202020204" pitchFamily="34" charset="0"/>
              </a:rPr>
              <a:t>for all patients with suspected or confirmed COVID-19</a:t>
            </a:r>
          </a:p>
          <a:p>
            <a:pPr marL="342900" indent="-342900">
              <a:spcBef>
                <a:spcPts val="600"/>
              </a:spcBef>
              <a:buClr>
                <a:prstClr val="black"/>
              </a:buClr>
            </a:pPr>
            <a:r>
              <a:rPr lang="en-US" sz="2000" dirty="0">
                <a:latin typeface="Arial" panose="020B0604020202020204" pitchFamily="34" charset="0"/>
                <a:cs typeface="Arial" panose="020B0604020202020204" pitchFamily="34" charset="0"/>
              </a:rPr>
              <a:t>Airborne precautions are recommended </a:t>
            </a:r>
            <a:r>
              <a:rPr lang="en-US" sz="2000" b="1" dirty="0">
                <a:latin typeface="Arial" panose="020B0604020202020204" pitchFamily="34" charset="0"/>
                <a:cs typeface="Arial" panose="020B0604020202020204" pitchFamily="34" charset="0"/>
              </a:rPr>
              <a:t>only for aerosol generating procedures </a:t>
            </a:r>
            <a:r>
              <a:rPr lang="en-US" sz="2000" dirty="0">
                <a:solidFill>
                  <a:prstClr val="black"/>
                </a:solidFill>
              </a:rPr>
              <a:t>(i.e. open suctioning of respiratory tract, intubation, bronchoscopy, cardiopulmonary resuscitation)</a:t>
            </a:r>
            <a:r>
              <a:rPr lang="en-US" sz="2000" b="1" dirty="0">
                <a:latin typeface="Arial" panose="020B0604020202020204" pitchFamily="34" charset="0"/>
                <a:cs typeface="Arial" panose="020B0604020202020204" pitchFamily="34" charset="0"/>
              </a:rPr>
              <a:t>.</a:t>
            </a:r>
          </a:p>
          <a:p>
            <a:pPr marL="246063" indent="-342900"/>
            <a:r>
              <a:rPr lang="en-US" sz="2000" dirty="0">
                <a:latin typeface="Arial" panose="020B0604020202020204" pitchFamily="34" charset="0"/>
                <a:cs typeface="Arial" panose="020B0604020202020204" pitchFamily="34" charset="0"/>
              </a:rPr>
              <a:t>Preferably patient should be in a single room:</a:t>
            </a:r>
          </a:p>
          <a:p>
            <a:pPr marL="1160463" lvl="2" indent="-342900"/>
            <a:r>
              <a:rPr lang="en-US" dirty="0">
                <a:latin typeface="Arial" panose="020B0604020202020204" pitchFamily="34" charset="0"/>
                <a:cs typeface="Arial" panose="020B0604020202020204" pitchFamily="34" charset="0"/>
              </a:rPr>
              <a:t>natural ventilation with air flow of at least 160 L/s per patient or </a:t>
            </a:r>
          </a:p>
          <a:p>
            <a:pPr marL="1160463" lvl="2" indent="-342900"/>
            <a:r>
              <a:rPr lang="en-US" dirty="0">
                <a:latin typeface="Arial" panose="020B0604020202020204" pitchFamily="34" charset="0"/>
                <a:cs typeface="Arial" panose="020B0604020202020204" pitchFamily="34" charset="0"/>
              </a:rPr>
              <a:t>in negative pressure rooms with at least 12 air changes per hour and controlled direction of air flow when using mechanical ventilation</a:t>
            </a:r>
          </a:p>
          <a:p>
            <a:pPr marL="342900" indent="-342900">
              <a:spcBef>
                <a:spcPts val="600"/>
              </a:spcBef>
            </a:pPr>
            <a:r>
              <a:rPr lang="en-US" sz="2000" dirty="0">
                <a:latin typeface="Arial" panose="020B0604020202020204" pitchFamily="34" charset="0"/>
                <a:cs typeface="Arial" panose="020B0604020202020204" pitchFamily="34" charset="0"/>
              </a:rPr>
              <a:t>Cohort: All patients with respiratory illness should be in a single room, or </a:t>
            </a:r>
            <a:r>
              <a:rPr lang="en-US" sz="2000" b="1" dirty="0">
                <a:latin typeface="Arial" panose="020B0604020202020204" pitchFamily="34" charset="0"/>
                <a:cs typeface="Arial" panose="020B0604020202020204" pitchFamily="34" charset="0"/>
              </a:rPr>
              <a:t>minimum 1m away from other patients </a:t>
            </a:r>
            <a:r>
              <a:rPr lang="en-US" sz="2000" dirty="0">
                <a:latin typeface="Arial" panose="020B0604020202020204" pitchFamily="34" charset="0"/>
                <a:cs typeface="Arial" panose="020B0604020202020204" pitchFamily="34" charset="0"/>
              </a:rPr>
              <a:t>when waiting for a room</a:t>
            </a:r>
          </a:p>
          <a:p>
            <a:pPr marL="342900" indent="-342900">
              <a:spcBef>
                <a:spcPts val="600"/>
              </a:spcBef>
            </a:pPr>
            <a:r>
              <a:rPr lang="en-US" sz="2000" dirty="0">
                <a:latin typeface="Arial" panose="020B0604020202020204" pitchFamily="34" charset="0"/>
                <a:cs typeface="Arial" panose="020B0604020202020204" pitchFamily="34" charset="0"/>
              </a:rPr>
              <a:t>Dedicated &amp; trained HCW</a:t>
            </a:r>
          </a:p>
          <a:p>
            <a:pPr marL="342900" indent="-342900">
              <a:spcBef>
                <a:spcPts val="600"/>
              </a:spcBef>
            </a:pPr>
            <a:r>
              <a:rPr lang="en-US" sz="2000" b="1" dirty="0">
                <a:latin typeface="Arial" panose="020B0604020202020204" pitchFamily="34" charset="0"/>
                <a:cs typeface="Arial" panose="020B0604020202020204" pitchFamily="34" charset="0"/>
              </a:rPr>
              <a:t>HCW to wear PPE</a:t>
            </a:r>
            <a:r>
              <a:rPr lang="en-US" sz="2000" dirty="0">
                <a:latin typeface="Arial" panose="020B0604020202020204" pitchFamily="34" charset="0"/>
                <a:cs typeface="Arial" panose="020B0604020202020204" pitchFamily="34" charset="0"/>
              </a:rPr>
              <a:t>: a medical mask, goggles or face shield, gown, and gloves</a:t>
            </a:r>
          </a:p>
          <a:p>
            <a:pPr marL="342900" indent="-342900">
              <a:spcBef>
                <a:spcPts val="600"/>
              </a:spcBef>
            </a:pPr>
            <a:r>
              <a:rPr lang="en-US" sz="2000" b="1" dirty="0">
                <a:latin typeface="Arial" panose="020B0604020202020204" pitchFamily="34" charset="0"/>
                <a:cs typeface="Arial" panose="020B0604020202020204" pitchFamily="34" charset="0"/>
              </a:rPr>
              <a:t>Hand hygiene </a:t>
            </a:r>
            <a:r>
              <a:rPr lang="en-US" sz="2000" dirty="0">
                <a:latin typeface="Arial" panose="020B0604020202020204" pitchFamily="34" charset="0"/>
                <a:cs typeface="Arial" panose="020B0604020202020204" pitchFamily="34" charset="0"/>
              </a:rPr>
              <a:t>should be done </a:t>
            </a:r>
            <a:r>
              <a:rPr lang="en-US" sz="2000" b="1" dirty="0">
                <a:latin typeface="Arial" panose="020B0604020202020204" pitchFamily="34" charset="0"/>
                <a:cs typeface="Arial" panose="020B0604020202020204" pitchFamily="34" charset="0"/>
              </a:rPr>
              <a:t>any time the WHO “5 Moments” apply</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before</a:t>
            </a:r>
            <a:r>
              <a:rPr lang="en-US" sz="2000" dirty="0">
                <a:latin typeface="Arial" panose="020B0604020202020204" pitchFamily="34" charset="0"/>
                <a:cs typeface="Arial" panose="020B0604020202020204" pitchFamily="34" charset="0"/>
              </a:rPr>
              <a:t> PPE and </a:t>
            </a:r>
            <a:r>
              <a:rPr lang="en-US" sz="2000" b="1" dirty="0">
                <a:latin typeface="Arial" panose="020B0604020202020204" pitchFamily="34" charset="0"/>
                <a:cs typeface="Arial" panose="020B0604020202020204" pitchFamily="34" charset="0"/>
              </a:rPr>
              <a:t>after</a:t>
            </a:r>
            <a:r>
              <a:rPr lang="en-US" sz="2000" dirty="0">
                <a:latin typeface="Arial" panose="020B0604020202020204" pitchFamily="34" charset="0"/>
                <a:cs typeface="Arial" panose="020B0604020202020204" pitchFamily="34" charset="0"/>
              </a:rPr>
              <a:t> removing PPE</a:t>
            </a:r>
          </a:p>
          <a:p>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4871400-F783-4F5C-82B8-D6624192D2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00521" y="5141003"/>
            <a:ext cx="1791479" cy="1496173"/>
          </a:xfrm>
          <a:prstGeom prst="rect">
            <a:avLst/>
          </a:prstGeom>
        </p:spPr>
      </p:pic>
    </p:spTree>
    <p:extLst>
      <p:ext uri="{BB962C8B-B14F-4D97-AF65-F5344CB8AC3E}">
        <p14:creationId xmlns:p14="http://schemas.microsoft.com/office/powerpoint/2010/main" val="3361657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268963" y="1843088"/>
            <a:ext cx="9018865" cy="4876800"/>
          </a:xfrm>
        </p:spPr>
        <p:txBody>
          <a:bodyPr>
            <a:noAutofit/>
          </a:bodyPr>
          <a:lstStyle/>
          <a:p>
            <a:pPr marL="342900" indent="-342900"/>
            <a:r>
              <a:rPr lang="en-US" sz="2200" dirty="0">
                <a:latin typeface="Arial" panose="020B0604020202020204" pitchFamily="34" charset="0"/>
                <a:cs typeface="Arial" panose="020B0604020202020204" pitchFamily="34" charset="0"/>
              </a:rPr>
              <a:t>Equipment should be </a:t>
            </a:r>
            <a:r>
              <a:rPr lang="en-US" sz="2200" dirty="0">
                <a:solidFill>
                  <a:srgbClr val="FF0000"/>
                </a:solidFill>
                <a:latin typeface="Arial" panose="020B0604020202020204" pitchFamily="34" charset="0"/>
                <a:cs typeface="Arial" panose="020B0604020202020204" pitchFamily="34" charset="0"/>
              </a:rPr>
              <a:t>single use </a:t>
            </a:r>
            <a:r>
              <a:rPr lang="en-US" sz="2200" dirty="0">
                <a:latin typeface="Arial" panose="020B0604020202020204" pitchFamily="34" charset="0"/>
                <a:cs typeface="Arial" panose="020B0604020202020204" pitchFamily="34" charset="0"/>
              </a:rPr>
              <a:t>when possible, dedicated to the patient and disinfected between uses</a:t>
            </a:r>
          </a:p>
          <a:p>
            <a:pPr marL="342900" indent="-342900"/>
            <a:r>
              <a:rPr lang="en-US" sz="2200" dirty="0">
                <a:solidFill>
                  <a:srgbClr val="FF0000"/>
                </a:solidFill>
                <a:latin typeface="Arial" panose="020B0604020202020204" pitchFamily="34" charset="0"/>
                <a:cs typeface="Arial" panose="020B0604020202020204" pitchFamily="34" charset="0"/>
              </a:rPr>
              <a:t>Avoid transporting </a:t>
            </a:r>
            <a:r>
              <a:rPr lang="en-US" sz="2200" dirty="0">
                <a:latin typeface="Arial" panose="020B0604020202020204" pitchFamily="34" charset="0"/>
                <a:cs typeface="Arial" panose="020B0604020202020204" pitchFamily="34" charset="0"/>
              </a:rPr>
              <a:t>suspected or confirmed cases – if necessary, have patients wear masks. HCW should wear appropriate PPE. </a:t>
            </a:r>
          </a:p>
          <a:p>
            <a:pPr marL="342900" indent="-342900"/>
            <a:r>
              <a:rPr lang="en-US" sz="2200" dirty="0">
                <a:latin typeface="Arial" panose="020B0604020202020204" pitchFamily="34" charset="0"/>
                <a:cs typeface="Arial" panose="020B0604020202020204" pitchFamily="34" charset="0"/>
              </a:rPr>
              <a:t>Routine cleaning of the environment is crucial</a:t>
            </a:r>
          </a:p>
          <a:p>
            <a:pPr marL="342900" indent="-342900"/>
            <a:r>
              <a:rPr lang="en-US" sz="2200" dirty="0">
                <a:solidFill>
                  <a:srgbClr val="FF0000"/>
                </a:solidFill>
                <a:latin typeface="Arial" panose="020B0604020202020204" pitchFamily="34" charset="0"/>
                <a:cs typeface="Arial" panose="020B0604020202020204" pitchFamily="34" charset="0"/>
              </a:rPr>
              <a:t>Limit </a:t>
            </a:r>
            <a:r>
              <a:rPr lang="en-US" sz="2200" dirty="0">
                <a:latin typeface="Arial" panose="020B0604020202020204" pitchFamily="34" charset="0"/>
                <a:cs typeface="Arial" panose="020B0604020202020204" pitchFamily="34" charset="0"/>
              </a:rPr>
              <a:t>the number of HCW, visitors, and family members who are in contact with the patient. If necessary, everyone must wear PPE.</a:t>
            </a:r>
          </a:p>
          <a:p>
            <a:pPr marL="342900" indent="-342900"/>
            <a:r>
              <a:rPr lang="en-US" sz="2200" dirty="0">
                <a:latin typeface="Arial" panose="020B0604020202020204" pitchFamily="34" charset="0"/>
                <a:cs typeface="Arial" panose="020B0604020202020204" pitchFamily="34" charset="0"/>
              </a:rPr>
              <a:t>All persons entering the patients room (including visitors) should be recorded (for contact tracing purposes). </a:t>
            </a:r>
          </a:p>
          <a:p>
            <a:pPr marL="342900" indent="-342900"/>
            <a:r>
              <a:rPr lang="en-US" sz="2200" dirty="0">
                <a:latin typeface="Arial" panose="020B0604020202020204" pitchFamily="34" charset="0"/>
                <a:cs typeface="Arial" panose="020B0604020202020204" pitchFamily="34" charset="0"/>
              </a:rPr>
              <a:t>Precautions should continue until the patient is asymptomatic.</a:t>
            </a:r>
          </a:p>
          <a:p>
            <a:pPr marL="342900" indent="-342900"/>
            <a:endParaRPr lang="en-US" sz="2200" dirty="0">
              <a:latin typeface="Arial" panose="020B0604020202020204" pitchFamily="34" charset="0"/>
              <a:cs typeface="Arial" panose="020B0604020202020204" pitchFamily="34" charset="0"/>
            </a:endParaRPr>
          </a:p>
          <a:p>
            <a:pPr marL="342900" indent="-342900"/>
            <a:endParaRPr lang="en-US" sz="1800" dirty="0">
              <a:latin typeface="Arial" panose="020B0604020202020204" pitchFamily="34" charset="0"/>
              <a:cs typeface="Arial" panose="020B0604020202020204" pitchFamily="34" charset="0"/>
            </a:endParaRPr>
          </a:p>
          <a:p>
            <a:pPr marL="342900" indent="-342900"/>
            <a:endParaRPr lang="en-US" sz="18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D5D04FC-9B35-4237-A649-8C30E7EF88FB}"/>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0000"/>
                </a:solidFill>
                <a:latin typeface="+mn-lt"/>
              </a:rPr>
              <a:t>Patients suspected or confirmed COVID-19 (2)</a:t>
            </a:r>
          </a:p>
        </p:txBody>
      </p:sp>
      <p:pic>
        <p:nvPicPr>
          <p:cNvPr id="8" name="Picture 7">
            <a:extLst>
              <a:ext uri="{FF2B5EF4-FFF2-40B4-BE49-F238E27FC236}">
                <a16:creationId xmlns:a16="http://schemas.microsoft.com/office/drawing/2014/main" id="{94BBE62C-8534-4435-8AD3-C577BC6F43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81346" y="1556658"/>
            <a:ext cx="1855196" cy="1712410"/>
          </a:xfrm>
          <a:prstGeom prst="rect">
            <a:avLst/>
          </a:prstGeom>
        </p:spPr>
      </p:pic>
    </p:spTree>
    <p:extLst>
      <p:ext uri="{BB962C8B-B14F-4D97-AF65-F5344CB8AC3E}">
        <p14:creationId xmlns:p14="http://schemas.microsoft.com/office/powerpoint/2010/main" val="1879147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AA64-79AA-40EB-B374-A02D336B879F}"/>
              </a:ext>
            </a:extLst>
          </p:cNvPr>
          <p:cNvSpPr>
            <a:spLocks noGrp="1"/>
          </p:cNvSpPr>
          <p:nvPr>
            <p:ph type="title"/>
          </p:nvPr>
        </p:nvSpPr>
        <p:spPr>
          <a:xfrm>
            <a:off x="1905000" y="-67887"/>
            <a:ext cx="8565052" cy="1062644"/>
          </a:xfrm>
        </p:spPr>
        <p:txBody>
          <a:bodyPr anchor="b">
            <a:normAutofit/>
          </a:bodyPr>
          <a:lstStyle/>
          <a:p>
            <a:pPr algn="l"/>
            <a:r>
              <a:rPr lang="en-US" b="1" dirty="0">
                <a:solidFill>
                  <a:srgbClr val="FF0000"/>
                </a:solidFill>
                <a:latin typeface="Arial" panose="020B0604020202020204" pitchFamily="34" charset="0"/>
                <a:cs typeface="Arial" panose="020B0604020202020204" pitchFamily="34" charset="0"/>
              </a:rPr>
              <a:t>Outpatient Care</a:t>
            </a:r>
          </a:p>
        </p:txBody>
      </p:sp>
      <p:sp>
        <p:nvSpPr>
          <p:cNvPr id="3" name="Text Placeholder 2">
            <a:extLst>
              <a:ext uri="{FF2B5EF4-FFF2-40B4-BE49-F238E27FC236}">
                <a16:creationId xmlns:a16="http://schemas.microsoft.com/office/drawing/2014/main" id="{82692325-F237-40CD-B601-234E8D3AB4EE}"/>
              </a:ext>
            </a:extLst>
          </p:cNvPr>
          <p:cNvSpPr>
            <a:spLocks noGrp="1"/>
          </p:cNvSpPr>
          <p:nvPr>
            <p:ph type="body" idx="1"/>
          </p:nvPr>
        </p:nvSpPr>
        <p:spPr>
          <a:xfrm>
            <a:off x="3888783" y="1143001"/>
            <a:ext cx="6583852" cy="5787043"/>
          </a:xfrm>
        </p:spPr>
        <p:txBody>
          <a:bodyPr>
            <a:normAutofit fontScale="85000" lnSpcReduction="20000"/>
          </a:bodyPr>
          <a:lstStyle/>
          <a:p>
            <a:pPr>
              <a:spcAft>
                <a:spcPts val="600"/>
              </a:spcAft>
            </a:pPr>
            <a:r>
              <a:rPr lang="en-US" sz="1800" dirty="0">
                <a:latin typeface="Arial" panose="020B0604020202020204" pitchFamily="34" charset="0"/>
                <a:cs typeface="Arial" panose="020B0604020202020204" pitchFamily="34" charset="0"/>
              </a:rPr>
              <a:t>The basic principles of IPC and standard precautions should be applied in all health care facilities, including outpatient care and primary care. </a:t>
            </a:r>
          </a:p>
          <a:p>
            <a:pPr>
              <a:spcAft>
                <a:spcPts val="600"/>
              </a:spcAft>
            </a:pPr>
            <a:endParaRPr lang="en-US" sz="1800" dirty="0">
              <a:latin typeface="Arial" panose="020B0604020202020204" pitchFamily="34" charset="0"/>
              <a:cs typeface="Arial" panose="020B0604020202020204" pitchFamily="34" charset="0"/>
            </a:endParaRPr>
          </a:p>
          <a:p>
            <a:pPr marL="742950" lvl="1" indent="-285750">
              <a:spcAft>
                <a:spcPts val="600"/>
              </a:spcAft>
            </a:pPr>
            <a:r>
              <a:rPr lang="en-US" dirty="0">
                <a:solidFill>
                  <a:srgbClr val="FF0000"/>
                </a:solidFill>
                <a:latin typeface="Arial" panose="020B0604020202020204" pitchFamily="34" charset="0"/>
                <a:cs typeface="Arial" panose="020B0604020202020204" pitchFamily="34" charset="0"/>
              </a:rPr>
              <a:t>Triage and early recognition</a:t>
            </a:r>
            <a:endParaRPr lang="en-US" dirty="0">
              <a:latin typeface="Arial" panose="020B0604020202020204" pitchFamily="34" charset="0"/>
              <a:cs typeface="Arial" panose="020B0604020202020204" pitchFamily="34" charset="0"/>
            </a:endParaRPr>
          </a:p>
          <a:p>
            <a:pPr marL="742950" lvl="1" indent="-285750">
              <a:spcAft>
                <a:spcPts val="600"/>
              </a:spcAft>
            </a:pPr>
            <a:r>
              <a:rPr lang="en-US" dirty="0">
                <a:latin typeface="Arial" panose="020B0604020202020204" pitchFamily="34" charset="0"/>
                <a:cs typeface="Arial" panose="020B0604020202020204" pitchFamily="34" charset="0"/>
              </a:rPr>
              <a:t>emphasis on </a:t>
            </a:r>
            <a:r>
              <a:rPr lang="en-US" dirty="0">
                <a:solidFill>
                  <a:srgbClr val="FF0000"/>
                </a:solidFill>
                <a:latin typeface="Arial" panose="020B0604020202020204" pitchFamily="34" charset="0"/>
                <a:cs typeface="Arial" panose="020B0604020202020204" pitchFamily="34" charset="0"/>
              </a:rPr>
              <a:t>hand hygiene, respiratory hygiene </a:t>
            </a:r>
            <a:r>
              <a:rPr lang="en-US" dirty="0">
                <a:latin typeface="Arial" panose="020B0604020202020204" pitchFamily="34" charset="0"/>
                <a:cs typeface="Arial" panose="020B0604020202020204" pitchFamily="34" charset="0"/>
              </a:rPr>
              <a:t>and </a:t>
            </a:r>
            <a:r>
              <a:rPr lang="en-US" dirty="0">
                <a:solidFill>
                  <a:srgbClr val="FF0000"/>
                </a:solidFill>
                <a:latin typeface="Arial" panose="020B0604020202020204" pitchFamily="34" charset="0"/>
                <a:cs typeface="Arial" panose="020B0604020202020204" pitchFamily="34" charset="0"/>
              </a:rPr>
              <a:t>medical masks </a:t>
            </a:r>
            <a:r>
              <a:rPr lang="en-US" dirty="0">
                <a:latin typeface="Arial" panose="020B0604020202020204" pitchFamily="34" charset="0"/>
                <a:cs typeface="Arial" panose="020B0604020202020204" pitchFamily="34" charset="0"/>
              </a:rPr>
              <a:t>to be used by patients with respiratory symptoms (consider having signage); </a:t>
            </a:r>
          </a:p>
          <a:p>
            <a:pPr marL="742950" lvl="1" indent="-285750">
              <a:spcAft>
                <a:spcPts val="600"/>
              </a:spcAft>
            </a:pPr>
            <a:r>
              <a:rPr lang="en-US" dirty="0">
                <a:latin typeface="Arial" panose="020B0604020202020204" pitchFamily="34" charset="0"/>
                <a:cs typeface="Arial" panose="020B0604020202020204" pitchFamily="34" charset="0"/>
              </a:rPr>
              <a:t>if possible – place patients in separate rooms or away from other patients in the waiting rooms, and wear mask, gloves and gown if possible when seeing them in the clinic (as much of contact and droplet precautions as possible);</a:t>
            </a:r>
          </a:p>
          <a:p>
            <a:pPr marL="742950" lvl="1" indent="-285750">
              <a:spcAft>
                <a:spcPts val="600"/>
              </a:spcAft>
            </a:pPr>
            <a:r>
              <a:rPr lang="en-US" dirty="0">
                <a:latin typeface="Arial" panose="020B0604020202020204" pitchFamily="34" charset="0"/>
                <a:cs typeface="Arial" panose="020B0604020202020204" pitchFamily="34" charset="0"/>
              </a:rPr>
              <a:t>when symptomatic patients are required to wait, ensure they have a separate waiting area </a:t>
            </a:r>
            <a:r>
              <a:rPr lang="en-US" dirty="0">
                <a:solidFill>
                  <a:srgbClr val="FF0000"/>
                </a:solidFill>
                <a:latin typeface="Arial" panose="020B0604020202020204" pitchFamily="34" charset="0"/>
                <a:cs typeface="Arial" panose="020B0604020202020204" pitchFamily="34" charset="0"/>
              </a:rPr>
              <a:t>(1m separation);</a:t>
            </a:r>
          </a:p>
          <a:p>
            <a:pPr marL="742950" lvl="1" indent="-285750">
              <a:spcAft>
                <a:spcPts val="600"/>
              </a:spcAft>
            </a:pPr>
            <a:r>
              <a:rPr lang="en-US" dirty="0">
                <a:solidFill>
                  <a:srgbClr val="FF0000"/>
                </a:solidFill>
                <a:latin typeface="Arial" panose="020B0604020202020204" pitchFamily="34" charset="0"/>
                <a:cs typeface="Arial" panose="020B0604020202020204" pitchFamily="34" charset="0"/>
              </a:rPr>
              <a:t>prioritization of care of symptomatic patients; </a:t>
            </a:r>
          </a:p>
          <a:p>
            <a:pPr marL="742950" lvl="1" indent="-285750">
              <a:spcAft>
                <a:spcPts val="600"/>
              </a:spcAft>
            </a:pPr>
            <a:r>
              <a:rPr lang="en-US" dirty="0">
                <a:latin typeface="Arial" panose="020B0604020202020204" pitchFamily="34" charset="0"/>
                <a:cs typeface="Arial" panose="020B0604020202020204" pitchFamily="34" charset="0"/>
              </a:rPr>
              <a:t>educate patients and families about the early recognition of symptoms, basic precautions to be used and which health care facility they should refer to.</a:t>
            </a:r>
          </a:p>
        </p:txBody>
      </p:sp>
      <p:pic>
        <p:nvPicPr>
          <p:cNvPr id="5" name="Picture 4">
            <a:extLst>
              <a:ext uri="{FF2B5EF4-FFF2-40B4-BE49-F238E27FC236}">
                <a16:creationId xmlns:a16="http://schemas.microsoft.com/office/drawing/2014/main" id="{7CE743CA-71C4-4774-BD14-C247299C4F7E}"/>
              </a:ext>
            </a:extLst>
          </p:cNvPr>
          <p:cNvPicPr>
            <a:picLocks noChangeAspect="1"/>
          </p:cNvPicPr>
          <p:nvPr/>
        </p:nvPicPr>
        <p:blipFill>
          <a:blip r:embed="rId3"/>
          <a:stretch>
            <a:fillRect/>
          </a:stretch>
        </p:blipFill>
        <p:spPr>
          <a:xfrm>
            <a:off x="2139564" y="1954818"/>
            <a:ext cx="1042988" cy="1062644"/>
          </a:xfrm>
          <a:prstGeom prst="rect">
            <a:avLst/>
          </a:prstGeom>
        </p:spPr>
      </p:pic>
      <p:pic>
        <p:nvPicPr>
          <p:cNvPr id="6" name="Picture 5">
            <a:extLst>
              <a:ext uri="{FF2B5EF4-FFF2-40B4-BE49-F238E27FC236}">
                <a16:creationId xmlns:a16="http://schemas.microsoft.com/office/drawing/2014/main" id="{590E2530-F002-4192-BF02-510BEE2403F1}"/>
              </a:ext>
            </a:extLst>
          </p:cNvPr>
          <p:cNvPicPr>
            <a:picLocks noChangeAspect="1"/>
          </p:cNvPicPr>
          <p:nvPr/>
        </p:nvPicPr>
        <p:blipFill>
          <a:blip r:embed="rId4"/>
          <a:stretch>
            <a:fillRect/>
          </a:stretch>
        </p:blipFill>
        <p:spPr>
          <a:xfrm>
            <a:off x="2139564" y="3429000"/>
            <a:ext cx="1042988" cy="914400"/>
          </a:xfrm>
          <a:prstGeom prst="rect">
            <a:avLst/>
          </a:prstGeom>
        </p:spPr>
      </p:pic>
      <p:pic>
        <p:nvPicPr>
          <p:cNvPr id="7" name="Picture 6">
            <a:extLst>
              <a:ext uri="{FF2B5EF4-FFF2-40B4-BE49-F238E27FC236}">
                <a16:creationId xmlns:a16="http://schemas.microsoft.com/office/drawing/2014/main" id="{80C75A38-9B4E-4CF2-8221-9B392BFEA035}"/>
              </a:ext>
            </a:extLst>
          </p:cNvPr>
          <p:cNvPicPr>
            <a:picLocks noChangeAspect="1"/>
          </p:cNvPicPr>
          <p:nvPr/>
        </p:nvPicPr>
        <p:blipFill>
          <a:blip r:embed="rId5"/>
          <a:stretch>
            <a:fillRect/>
          </a:stretch>
        </p:blipFill>
        <p:spPr>
          <a:xfrm>
            <a:off x="2139564" y="4800601"/>
            <a:ext cx="1042988" cy="1062643"/>
          </a:xfrm>
          <a:prstGeom prst="rect">
            <a:avLst/>
          </a:prstGeom>
        </p:spPr>
      </p:pic>
    </p:spTree>
    <p:extLst>
      <p:ext uri="{BB962C8B-B14F-4D97-AF65-F5344CB8AC3E}">
        <p14:creationId xmlns:p14="http://schemas.microsoft.com/office/powerpoint/2010/main" val="1057691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DE3767-7160-084F-99CA-2C021619CAD4}"/>
              </a:ext>
            </a:extLst>
          </p:cNvPr>
          <p:cNvGrpSpPr/>
          <p:nvPr/>
        </p:nvGrpSpPr>
        <p:grpSpPr>
          <a:xfrm>
            <a:off x="2" y="1"/>
            <a:ext cx="12192001" cy="6883236"/>
            <a:chOff x="0" y="0"/>
            <a:chExt cx="12192001" cy="6883236"/>
          </a:xfrm>
        </p:grpSpPr>
        <p:pic>
          <p:nvPicPr>
            <p:cNvPr id="3" name="Picture 2">
              <a:extLst>
                <a:ext uri="{FF2B5EF4-FFF2-40B4-BE49-F238E27FC236}">
                  <a16:creationId xmlns:a16="http://schemas.microsoft.com/office/drawing/2014/main" id="{22322B69-1EFB-D446-BAA5-0C6A03EAC01B}"/>
                </a:ext>
              </a:extLst>
            </p:cNvPr>
            <p:cNvPicPr>
              <a:picLocks noChangeAspect="1"/>
            </p:cNvPicPr>
            <p:nvPr/>
          </p:nvPicPr>
          <p:blipFill rotWithShape="1">
            <a:blip r:embed="rId2"/>
            <a:srcRect l="22313" t="26360" r="21896" b="36551"/>
            <a:stretch/>
          </p:blipFill>
          <p:spPr>
            <a:xfrm>
              <a:off x="3471863" y="0"/>
              <a:ext cx="8720138" cy="6883236"/>
            </a:xfrm>
            <a:prstGeom prst="rect">
              <a:avLst/>
            </a:prstGeom>
          </p:spPr>
        </p:pic>
        <p:pic>
          <p:nvPicPr>
            <p:cNvPr id="4" name="Picture 3">
              <a:extLst>
                <a:ext uri="{FF2B5EF4-FFF2-40B4-BE49-F238E27FC236}">
                  <a16:creationId xmlns:a16="http://schemas.microsoft.com/office/drawing/2014/main" id="{12DC9E38-2456-6140-9EF7-3F16C8BF9F1E}"/>
                </a:ext>
              </a:extLst>
            </p:cNvPr>
            <p:cNvPicPr>
              <a:picLocks noChangeAspect="1"/>
            </p:cNvPicPr>
            <p:nvPr/>
          </p:nvPicPr>
          <p:blipFill rotWithShape="1">
            <a:blip r:embed="rId2"/>
            <a:srcRect l="22313" t="43818" r="48618" b="36551"/>
            <a:stretch/>
          </p:blipFill>
          <p:spPr>
            <a:xfrm>
              <a:off x="0" y="0"/>
              <a:ext cx="7758113" cy="6883236"/>
            </a:xfrm>
            <a:prstGeom prst="rect">
              <a:avLst/>
            </a:prstGeom>
          </p:spPr>
        </p:pic>
        <p:pic>
          <p:nvPicPr>
            <p:cNvPr id="5" name="Picture 4">
              <a:extLst>
                <a:ext uri="{FF2B5EF4-FFF2-40B4-BE49-F238E27FC236}">
                  <a16:creationId xmlns:a16="http://schemas.microsoft.com/office/drawing/2014/main" id="{D9BFC08E-FD05-8B44-A574-1D6182D0A379}"/>
                </a:ext>
              </a:extLst>
            </p:cNvPr>
            <p:cNvPicPr>
              <a:picLocks noChangeAspect="1"/>
            </p:cNvPicPr>
            <p:nvPr/>
          </p:nvPicPr>
          <p:blipFill rotWithShape="1">
            <a:blip r:embed="rId2"/>
            <a:srcRect l="23294" t="43818" r="48618" b="36551"/>
            <a:stretch/>
          </p:blipFill>
          <p:spPr>
            <a:xfrm>
              <a:off x="1014413" y="185738"/>
              <a:ext cx="8229600" cy="3057525"/>
            </a:xfrm>
            <a:prstGeom prst="rect">
              <a:avLst/>
            </a:prstGeom>
          </p:spPr>
        </p:pic>
      </p:grpSp>
      <p:sp>
        <p:nvSpPr>
          <p:cNvPr id="7" name="TextBox 6">
            <a:extLst>
              <a:ext uri="{FF2B5EF4-FFF2-40B4-BE49-F238E27FC236}">
                <a16:creationId xmlns:a16="http://schemas.microsoft.com/office/drawing/2014/main" id="{83FF265B-832A-A249-898E-1C5C892ADEBC}"/>
              </a:ext>
            </a:extLst>
          </p:cNvPr>
          <p:cNvSpPr txBox="1"/>
          <p:nvPr/>
        </p:nvSpPr>
        <p:spPr>
          <a:xfrm>
            <a:off x="1452564" y="1971678"/>
            <a:ext cx="7448551" cy="1446550"/>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Additional Control Measures</a:t>
            </a:r>
            <a:endParaRPr lang="en-US" sz="4400" b="1" dirty="0">
              <a:solidFill>
                <a:schemeClr val="bg1"/>
              </a:solidFill>
              <a:latin typeface="+mj-lt"/>
            </a:endParaRPr>
          </a:p>
        </p:txBody>
      </p:sp>
    </p:spTree>
    <p:extLst>
      <p:ext uri="{BB962C8B-B14F-4D97-AF65-F5344CB8AC3E}">
        <p14:creationId xmlns:p14="http://schemas.microsoft.com/office/powerpoint/2010/main" val="1943933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8CD94E-39CD-104C-87AC-3D9B62F98228}"/>
              </a:ext>
            </a:extLst>
          </p:cNvPr>
          <p:cNvPicPr>
            <a:picLocks noChangeAspect="1"/>
          </p:cNvPicPr>
          <p:nvPr/>
        </p:nvPicPr>
        <p:blipFill>
          <a:blip r:embed="rId3"/>
          <a:stretch>
            <a:fillRect/>
          </a:stretch>
        </p:blipFill>
        <p:spPr>
          <a:xfrm>
            <a:off x="1546303" y="152400"/>
            <a:ext cx="9139282" cy="6553200"/>
          </a:xfrm>
          <a:prstGeom prst="rect">
            <a:avLst/>
          </a:prstGeom>
        </p:spPr>
      </p:pic>
    </p:spTree>
    <p:extLst>
      <p:ext uri="{BB962C8B-B14F-4D97-AF65-F5344CB8AC3E}">
        <p14:creationId xmlns:p14="http://schemas.microsoft.com/office/powerpoint/2010/main" val="94216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C5D9B0B-6A9D-484E-B6FC-D7C1F91C51EB}"/>
              </a:ext>
            </a:extLst>
          </p:cNvPr>
          <p:cNvSpPr>
            <a:spLocks noGrp="1"/>
          </p:cNvSpPr>
          <p:nvPr>
            <p:ph idx="1"/>
          </p:nvPr>
        </p:nvSpPr>
        <p:spPr/>
        <p:txBody>
          <a:bodyPr/>
          <a:lstStyle/>
          <a:p>
            <a:pPr marL="342900" indent="-342900"/>
            <a:r>
              <a:rPr lang="en-US" sz="2200" dirty="0"/>
              <a:t>Provision of adequate </a:t>
            </a:r>
            <a:r>
              <a:rPr lang="en-US" sz="2200" dirty="0">
                <a:solidFill>
                  <a:srgbClr val="FF0000"/>
                </a:solidFill>
              </a:rPr>
              <a:t>training</a:t>
            </a:r>
            <a:r>
              <a:rPr lang="en-US" sz="2200" dirty="0"/>
              <a:t> for HCWs; </a:t>
            </a:r>
          </a:p>
          <a:p>
            <a:pPr marL="342900" indent="-342900"/>
            <a:r>
              <a:rPr lang="en-US" sz="2200" dirty="0"/>
              <a:t>Ensuring an adequate </a:t>
            </a:r>
            <a:r>
              <a:rPr lang="en-US" sz="2200" dirty="0">
                <a:solidFill>
                  <a:srgbClr val="FF0000"/>
                </a:solidFill>
              </a:rPr>
              <a:t>patient-to-staf</a:t>
            </a:r>
            <a:r>
              <a:rPr lang="en-US" sz="2200" dirty="0"/>
              <a:t>f ratio; </a:t>
            </a:r>
          </a:p>
          <a:p>
            <a:pPr marL="342900" indent="-342900"/>
            <a:r>
              <a:rPr lang="en-US" sz="2200" dirty="0"/>
              <a:t>Establishing a </a:t>
            </a:r>
            <a:r>
              <a:rPr lang="en-US" sz="2200" dirty="0">
                <a:solidFill>
                  <a:srgbClr val="FF0000"/>
                </a:solidFill>
              </a:rPr>
              <a:t>surveillance</a:t>
            </a:r>
            <a:r>
              <a:rPr lang="en-US" sz="2200" dirty="0"/>
              <a:t> process for acute respiratory infections potentially caused by COVID-19 among HCWs; </a:t>
            </a:r>
          </a:p>
          <a:p>
            <a:pPr marL="342900" indent="-342900"/>
            <a:r>
              <a:rPr lang="en-US" sz="2200" dirty="0"/>
              <a:t>Ensuring that HCWs and the public understand the importance of promptly seeking medical care; </a:t>
            </a:r>
          </a:p>
          <a:p>
            <a:pPr marL="342900" indent="-342900"/>
            <a:r>
              <a:rPr lang="en-US" sz="2200" dirty="0">
                <a:solidFill>
                  <a:srgbClr val="FF0000"/>
                </a:solidFill>
              </a:rPr>
              <a:t>Monitoring HCW compliance </a:t>
            </a:r>
            <a:r>
              <a:rPr lang="en-US" sz="2200" dirty="0"/>
              <a:t>with standard precautions and providing mechanisms for improvement as needed.</a:t>
            </a:r>
          </a:p>
          <a:p>
            <a:endParaRPr lang="en-US" dirty="0"/>
          </a:p>
        </p:txBody>
      </p:sp>
      <p:sp>
        <p:nvSpPr>
          <p:cNvPr id="2" name="Title 1">
            <a:extLst>
              <a:ext uri="{FF2B5EF4-FFF2-40B4-BE49-F238E27FC236}">
                <a16:creationId xmlns:a16="http://schemas.microsoft.com/office/drawing/2014/main" id="{C5F98597-27E2-4BF9-96CB-D189802606FE}"/>
              </a:ext>
            </a:extLst>
          </p:cNvPr>
          <p:cNvSpPr>
            <a:spLocks noGrp="1"/>
          </p:cNvSpPr>
          <p:nvPr>
            <p:ph type="title"/>
          </p:nvPr>
        </p:nvSpPr>
        <p:spPr/>
        <p:txBody>
          <a:bodyPr>
            <a:normAutofit/>
          </a:bodyPr>
          <a:lstStyle/>
          <a:p>
            <a:pPr algn="l"/>
            <a:r>
              <a:rPr lang="en-US" sz="4000" b="1" dirty="0">
                <a:solidFill>
                  <a:srgbClr val="FF0000"/>
                </a:solidFill>
                <a:latin typeface="Arial" panose="020B0604020202020204" pitchFamily="34" charset="0"/>
                <a:cs typeface="Arial" panose="020B0604020202020204" pitchFamily="34" charset="0"/>
              </a:rPr>
              <a:t>Administrative Controls</a:t>
            </a:r>
          </a:p>
        </p:txBody>
      </p:sp>
    </p:spTree>
    <p:extLst>
      <p:ext uri="{BB962C8B-B14F-4D97-AF65-F5344CB8AC3E}">
        <p14:creationId xmlns:p14="http://schemas.microsoft.com/office/powerpoint/2010/main" val="27548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882073A-5486-6F4A-92E8-F10D2B96BB8F}"/>
              </a:ext>
            </a:extLst>
          </p:cNvPr>
          <p:cNvSpPr>
            <a:spLocks noGrp="1"/>
          </p:cNvSpPr>
          <p:nvPr>
            <p:ph type="body" sz="quarter" idx="21"/>
          </p:nvPr>
        </p:nvSpPr>
        <p:spPr>
          <a:xfrm>
            <a:off x="1883999" y="6541656"/>
            <a:ext cx="8419774" cy="362766"/>
          </a:xfrm>
        </p:spPr>
        <p:txBody>
          <a:bodyPr>
            <a:normAutofit/>
          </a:bodyPr>
          <a:lstStyle/>
          <a:p>
            <a:r>
              <a:rPr lang="en-US" sz="1000" dirty="0"/>
              <a:t>WHO2015  Safe &amp; Quality Health Services Package</a:t>
            </a:r>
          </a:p>
        </p:txBody>
      </p:sp>
      <p:sp>
        <p:nvSpPr>
          <p:cNvPr id="6" name="Title 5">
            <a:extLst>
              <a:ext uri="{FF2B5EF4-FFF2-40B4-BE49-F238E27FC236}">
                <a16:creationId xmlns:a16="http://schemas.microsoft.com/office/drawing/2014/main" id="{D5B3C635-F64A-334F-9A79-C5FDD87083CF}"/>
              </a:ext>
            </a:extLst>
          </p:cNvPr>
          <p:cNvSpPr>
            <a:spLocks noGrp="1"/>
          </p:cNvSpPr>
          <p:nvPr>
            <p:ph type="title"/>
          </p:nvPr>
        </p:nvSpPr>
        <p:spPr/>
        <p:txBody>
          <a:bodyPr/>
          <a:lstStyle/>
          <a:p>
            <a:r>
              <a:rPr lang="en-US" dirty="0">
                <a:solidFill>
                  <a:srgbClr val="FF0000"/>
                </a:solidFill>
                <a:latin typeface="+mn-lt"/>
              </a:rPr>
              <a:t>Benefits of IPC</a:t>
            </a:r>
          </a:p>
        </p:txBody>
      </p:sp>
      <p:graphicFrame>
        <p:nvGraphicFramePr>
          <p:cNvPr id="9" name="Content Placeholder 3">
            <a:extLst>
              <a:ext uri="{FF2B5EF4-FFF2-40B4-BE49-F238E27FC236}">
                <a16:creationId xmlns:a16="http://schemas.microsoft.com/office/drawing/2014/main" id="{30E9EA87-36C9-124D-95E3-05802BC92C23}"/>
              </a:ext>
            </a:extLst>
          </p:cNvPr>
          <p:cNvGraphicFramePr>
            <a:graphicFrameLocks noGrp="1"/>
          </p:cNvGraphicFramePr>
          <p:nvPr>
            <p:ph sz="quarter" idx="1"/>
            <p:extLst>
              <p:ext uri="{D42A27DB-BD31-4B8C-83A1-F6EECF244321}">
                <p14:modId xmlns:p14="http://schemas.microsoft.com/office/powerpoint/2010/main" val="2251908079"/>
              </p:ext>
            </p:extLst>
          </p:nvPr>
        </p:nvGraphicFramePr>
        <p:xfrm>
          <a:off x="2286000" y="1523166"/>
          <a:ext cx="7772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331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B29A-4600-417F-8AA4-50CE8D4A18D5}"/>
              </a:ext>
            </a:extLst>
          </p:cNvPr>
          <p:cNvSpPr>
            <a:spLocks noGrp="1"/>
          </p:cNvSpPr>
          <p:nvPr>
            <p:ph type="title"/>
          </p:nvPr>
        </p:nvSpPr>
        <p:spPr/>
        <p:txBody>
          <a:bodyPr>
            <a:normAutofit/>
          </a:bodyPr>
          <a:lstStyle/>
          <a:p>
            <a:r>
              <a:rPr lang="en-US" sz="3600" b="1" dirty="0">
                <a:solidFill>
                  <a:srgbClr val="FF0000"/>
                </a:solidFill>
              </a:rPr>
              <a:t>Home care for patients with suspected COVID-19 infection with mild symptoms</a:t>
            </a:r>
            <a:endParaRPr lang="en-IN" sz="3600" b="1" dirty="0">
              <a:solidFill>
                <a:srgbClr val="FF0000"/>
              </a:solidFill>
            </a:endParaRPr>
          </a:p>
        </p:txBody>
      </p:sp>
      <p:sp>
        <p:nvSpPr>
          <p:cNvPr id="3" name="Content Placeholder 2">
            <a:extLst>
              <a:ext uri="{FF2B5EF4-FFF2-40B4-BE49-F238E27FC236}">
                <a16:creationId xmlns:a16="http://schemas.microsoft.com/office/drawing/2014/main" id="{CE7F7069-8398-42C7-946A-22C8756D4362}"/>
              </a:ext>
            </a:extLst>
          </p:cNvPr>
          <p:cNvSpPr>
            <a:spLocks noGrp="1"/>
          </p:cNvSpPr>
          <p:nvPr>
            <p:ph idx="1"/>
          </p:nvPr>
        </p:nvSpPr>
        <p:spPr/>
        <p:txBody>
          <a:bodyPr>
            <a:normAutofit fontScale="85000" lnSpcReduction="20000"/>
          </a:bodyPr>
          <a:lstStyle/>
          <a:p>
            <a:r>
              <a:rPr lang="en-US" dirty="0"/>
              <a:t>Place the patient in a well-ventilated single room (i.e., with open windows and an open door).</a:t>
            </a:r>
          </a:p>
          <a:p>
            <a:r>
              <a:rPr lang="en-US" dirty="0"/>
              <a:t>Limit the movement of the patient &amp; minimize shared space</a:t>
            </a:r>
          </a:p>
          <a:p>
            <a:r>
              <a:rPr lang="en-US" dirty="0"/>
              <a:t>Household members should stay in a different room or, if that is not possible, maintain a distance of at least 1 m from the ill person (e.g., sleep in a separate bed).</a:t>
            </a:r>
          </a:p>
          <a:p>
            <a:r>
              <a:rPr lang="en-US" dirty="0"/>
              <a:t>Limit the number of caregivers - good health and has no underlying disease</a:t>
            </a:r>
          </a:p>
          <a:p>
            <a:r>
              <a:rPr lang="en-US" dirty="0"/>
              <a:t>Visitors should not be allowed.</a:t>
            </a:r>
          </a:p>
          <a:p>
            <a:r>
              <a:rPr lang="en-US" dirty="0"/>
              <a:t>Perform hand hygiene after contact with patients or their immediate environment, before and after preparing food, before eating, after using the toilet and whenever hands look dirty. </a:t>
            </a:r>
          </a:p>
          <a:p>
            <a:r>
              <a:rPr lang="en-US" dirty="0"/>
              <a:t>To contain respiratory secretions, provide  medical mask to the patient.</a:t>
            </a:r>
          </a:p>
        </p:txBody>
      </p:sp>
    </p:spTree>
    <p:extLst>
      <p:ext uri="{BB962C8B-B14F-4D97-AF65-F5344CB8AC3E}">
        <p14:creationId xmlns:p14="http://schemas.microsoft.com/office/powerpoint/2010/main" val="1646444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B29A-4600-417F-8AA4-50CE8D4A18D5}"/>
              </a:ext>
            </a:extLst>
          </p:cNvPr>
          <p:cNvSpPr>
            <a:spLocks noGrp="1"/>
          </p:cNvSpPr>
          <p:nvPr>
            <p:ph type="title"/>
          </p:nvPr>
        </p:nvSpPr>
        <p:spPr/>
        <p:txBody>
          <a:bodyPr>
            <a:normAutofit/>
          </a:bodyPr>
          <a:lstStyle/>
          <a:p>
            <a:r>
              <a:rPr lang="en-US" sz="3200" b="1" dirty="0">
                <a:solidFill>
                  <a:srgbClr val="FF0000"/>
                </a:solidFill>
              </a:rPr>
              <a:t>Home care for patients with suspected COVID-19 infection with mild symptoms</a:t>
            </a:r>
            <a:endParaRPr lang="en-IN" sz="3200" b="1" dirty="0">
              <a:solidFill>
                <a:srgbClr val="FF0000"/>
              </a:solidFill>
            </a:endParaRPr>
          </a:p>
        </p:txBody>
      </p:sp>
      <p:sp>
        <p:nvSpPr>
          <p:cNvPr id="3" name="Content Placeholder 2">
            <a:extLst>
              <a:ext uri="{FF2B5EF4-FFF2-40B4-BE49-F238E27FC236}">
                <a16:creationId xmlns:a16="http://schemas.microsoft.com/office/drawing/2014/main" id="{CE7F7069-8398-42C7-946A-22C8756D4362}"/>
              </a:ext>
            </a:extLst>
          </p:cNvPr>
          <p:cNvSpPr>
            <a:spLocks noGrp="1"/>
          </p:cNvSpPr>
          <p:nvPr>
            <p:ph idx="1"/>
          </p:nvPr>
        </p:nvSpPr>
        <p:spPr>
          <a:xfrm>
            <a:off x="838200" y="1825624"/>
            <a:ext cx="10750420" cy="4761787"/>
          </a:xfrm>
        </p:spPr>
        <p:txBody>
          <a:bodyPr>
            <a:normAutofit fontScale="77500" lnSpcReduction="20000"/>
          </a:bodyPr>
          <a:lstStyle/>
          <a:p>
            <a:r>
              <a:rPr lang="en-US" dirty="0"/>
              <a:t>Individuals who cannot tolerate a medical mask should use rigorous respiratory hygiene </a:t>
            </a:r>
          </a:p>
          <a:p>
            <a:r>
              <a:rPr lang="en-US" dirty="0"/>
              <a:t>Caregivers should wear a tightly fitted medical mask that covers their mouth and nose when in the same room as the patient</a:t>
            </a:r>
          </a:p>
          <a:p>
            <a:r>
              <a:rPr lang="en-US" dirty="0"/>
              <a:t>Avoid direct contact with body fluids. Use disposable gloves and a mask when providing oral or respiratory care and when handling stool, urine and other waste. Perform hand hygiene before and after removing gloves and the mask.</a:t>
            </a:r>
          </a:p>
          <a:p>
            <a:r>
              <a:rPr lang="en-US" dirty="0"/>
              <a:t>Use dedicated linen and eating utensils for the patient; these items should be cleaned with soap and water after use and may be re-used instead of being discarded.</a:t>
            </a:r>
          </a:p>
          <a:p>
            <a:r>
              <a:rPr lang="en-US" dirty="0"/>
              <a:t>Clean and disinfect daily surfaces that are frequently touched in the room where the patient is being cared for (Household soap or detergent should be used first for cleaning, and then, after rinsing, regular household disinfectant-sodium hypochlorite)</a:t>
            </a:r>
          </a:p>
          <a:p>
            <a:r>
              <a:rPr lang="en-US" dirty="0"/>
              <a:t>Clean the patient’s clothes, bed linen, and bath and hand towels using regular laundry soap and water or machine wash at 60–90 °C with common household detergent, and dry thoroughly</a:t>
            </a:r>
            <a:endParaRPr lang="en-IN" dirty="0"/>
          </a:p>
        </p:txBody>
      </p:sp>
    </p:spTree>
    <p:extLst>
      <p:ext uri="{BB962C8B-B14F-4D97-AF65-F5344CB8AC3E}">
        <p14:creationId xmlns:p14="http://schemas.microsoft.com/office/powerpoint/2010/main" val="628984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AA11-429C-44FE-AB69-2E293FBF8501}"/>
              </a:ext>
            </a:extLst>
          </p:cNvPr>
          <p:cNvSpPr>
            <a:spLocks noGrp="1"/>
          </p:cNvSpPr>
          <p:nvPr>
            <p:ph type="title"/>
          </p:nvPr>
        </p:nvSpPr>
        <p:spPr/>
        <p:txBody>
          <a:bodyPr/>
          <a:lstStyle/>
          <a:p>
            <a:r>
              <a:rPr lang="en-US" b="1" dirty="0">
                <a:solidFill>
                  <a:srgbClr val="FF0000"/>
                </a:solidFill>
              </a:rPr>
              <a:t>Use of masks</a:t>
            </a:r>
            <a:endParaRPr lang="en-IN" b="1" dirty="0">
              <a:solidFill>
                <a:srgbClr val="FF0000"/>
              </a:solidFill>
            </a:endParaRPr>
          </a:p>
        </p:txBody>
      </p:sp>
      <p:sp>
        <p:nvSpPr>
          <p:cNvPr id="3" name="Content Placeholder 2">
            <a:extLst>
              <a:ext uri="{FF2B5EF4-FFF2-40B4-BE49-F238E27FC236}">
                <a16:creationId xmlns:a16="http://schemas.microsoft.com/office/drawing/2014/main" id="{9D5D641A-0A9E-435A-B334-F2281D13DCB7}"/>
              </a:ext>
            </a:extLst>
          </p:cNvPr>
          <p:cNvSpPr>
            <a:spLocks noGrp="1"/>
          </p:cNvSpPr>
          <p:nvPr>
            <p:ph idx="1"/>
          </p:nvPr>
        </p:nvSpPr>
        <p:spPr/>
        <p:txBody>
          <a:bodyPr>
            <a:normAutofit lnSpcReduction="10000"/>
          </a:bodyPr>
          <a:lstStyle/>
          <a:p>
            <a:r>
              <a:rPr lang="en-IN" dirty="0"/>
              <a:t>Use of Mask- </a:t>
            </a:r>
            <a:r>
              <a:rPr lang="en-US" dirty="0"/>
              <a:t>limit spread of certain respiratory diseases</a:t>
            </a:r>
          </a:p>
          <a:p>
            <a:r>
              <a:rPr lang="en-US" dirty="0"/>
              <a:t>Mask alone is insufficient to provide the adequate level of protection and other equally relevant measures should be adopted – </a:t>
            </a:r>
            <a:r>
              <a:rPr lang="en-US" dirty="0">
                <a:solidFill>
                  <a:srgbClr val="FF0000"/>
                </a:solidFill>
              </a:rPr>
              <a:t>Hand hygiene</a:t>
            </a:r>
          </a:p>
          <a:p>
            <a:r>
              <a:rPr lang="en-US" dirty="0"/>
              <a:t>Wearing medical masks when not indicated may cause </a:t>
            </a:r>
          </a:p>
          <a:p>
            <a:pPr lvl="1"/>
            <a:r>
              <a:rPr lang="en-US" dirty="0"/>
              <a:t>unnecessary cost</a:t>
            </a:r>
          </a:p>
          <a:p>
            <a:pPr lvl="1"/>
            <a:r>
              <a:rPr lang="en-US" dirty="0"/>
              <a:t>procurement burden</a:t>
            </a:r>
          </a:p>
          <a:p>
            <a:pPr lvl="1"/>
            <a:r>
              <a:rPr lang="en-US" dirty="0"/>
              <a:t>create a false sense of security that can lead to neglecting other essential measures such as hand hygiene practices. </a:t>
            </a:r>
          </a:p>
          <a:p>
            <a:r>
              <a:rPr lang="en-US" dirty="0"/>
              <a:t>Using a mask incorrectly may hamper its effectiveness to reduce the risk of transmission. </a:t>
            </a:r>
            <a:endParaRPr lang="en-IN" dirty="0"/>
          </a:p>
        </p:txBody>
      </p:sp>
      <p:sp>
        <p:nvSpPr>
          <p:cNvPr id="4" name="Rectangle 3">
            <a:extLst>
              <a:ext uri="{FF2B5EF4-FFF2-40B4-BE49-F238E27FC236}">
                <a16:creationId xmlns:a16="http://schemas.microsoft.com/office/drawing/2014/main" id="{82B8A24D-7948-4A73-BCD0-2C30CC944C06}"/>
              </a:ext>
            </a:extLst>
          </p:cNvPr>
          <p:cNvSpPr/>
          <p:nvPr/>
        </p:nvSpPr>
        <p:spPr>
          <a:xfrm>
            <a:off x="2488163" y="6573162"/>
            <a:ext cx="6151984" cy="276999"/>
          </a:xfrm>
          <a:prstGeom prst="rect">
            <a:avLst/>
          </a:prstGeom>
        </p:spPr>
        <p:txBody>
          <a:bodyPr wrap="square">
            <a:spAutoFit/>
          </a:bodyPr>
          <a:lstStyle/>
          <a:p>
            <a:r>
              <a:rPr lang="en-IN" sz="1200" dirty="0">
                <a:hlinkClick r:id="rId2"/>
              </a:rPr>
              <a:t>file:///C:/Users/Mala%20Chhabra/Downloads/WHO-nCov-IPC_Masks-2020.1-eng.pdf</a:t>
            </a:r>
            <a:endParaRPr lang="en-IN" sz="1200" dirty="0"/>
          </a:p>
        </p:txBody>
      </p:sp>
    </p:spTree>
    <p:extLst>
      <p:ext uri="{BB962C8B-B14F-4D97-AF65-F5344CB8AC3E}">
        <p14:creationId xmlns:p14="http://schemas.microsoft.com/office/powerpoint/2010/main" val="2196320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1A302-CB95-45C9-9A68-BCADFD5E20AA}"/>
              </a:ext>
            </a:extLst>
          </p:cNvPr>
          <p:cNvSpPr>
            <a:spLocks noGrp="1"/>
          </p:cNvSpPr>
          <p:nvPr>
            <p:ph type="title"/>
          </p:nvPr>
        </p:nvSpPr>
        <p:spPr/>
        <p:txBody>
          <a:bodyPr>
            <a:normAutofit/>
          </a:bodyPr>
          <a:lstStyle/>
          <a:p>
            <a:r>
              <a:rPr lang="en-IN" sz="4000" b="1" dirty="0">
                <a:solidFill>
                  <a:srgbClr val="FF0000"/>
                </a:solidFill>
              </a:rPr>
              <a:t>Use of Mask : Community setting </a:t>
            </a:r>
            <a:br>
              <a:rPr lang="en-IN" sz="4000" b="1" dirty="0">
                <a:solidFill>
                  <a:srgbClr val="FF0000"/>
                </a:solidFill>
              </a:rPr>
            </a:br>
            <a:endParaRPr lang="en-IN" sz="4000" b="1" dirty="0">
              <a:solidFill>
                <a:srgbClr val="FF0000"/>
              </a:solidFill>
            </a:endParaRPr>
          </a:p>
        </p:txBody>
      </p:sp>
      <p:sp>
        <p:nvSpPr>
          <p:cNvPr id="3" name="Content Placeholder 2">
            <a:extLst>
              <a:ext uri="{FF2B5EF4-FFF2-40B4-BE49-F238E27FC236}">
                <a16:creationId xmlns:a16="http://schemas.microsoft.com/office/drawing/2014/main" id="{892A0821-3949-4E61-8C38-F44FACB8335D}"/>
              </a:ext>
            </a:extLst>
          </p:cNvPr>
          <p:cNvSpPr>
            <a:spLocks noGrp="1"/>
          </p:cNvSpPr>
          <p:nvPr>
            <p:ph idx="1"/>
          </p:nvPr>
        </p:nvSpPr>
        <p:spPr/>
        <p:txBody>
          <a:bodyPr>
            <a:normAutofit/>
          </a:bodyPr>
          <a:lstStyle/>
          <a:p>
            <a:r>
              <a:rPr lang="en-IN" dirty="0"/>
              <a:t>Individuals without respiratory symptoms</a:t>
            </a:r>
          </a:p>
          <a:p>
            <a:pPr lvl="1"/>
            <a:r>
              <a:rPr lang="en-IN" dirty="0"/>
              <a:t>Avoid closed crowded spaces</a:t>
            </a:r>
          </a:p>
          <a:p>
            <a:pPr lvl="1"/>
            <a:r>
              <a:rPr lang="en-IN" dirty="0"/>
              <a:t>Maintain distance – 1m</a:t>
            </a:r>
          </a:p>
          <a:p>
            <a:pPr lvl="1"/>
            <a:r>
              <a:rPr lang="en-IN" dirty="0"/>
              <a:t>Practice hand and respiratory hygiene</a:t>
            </a:r>
          </a:p>
          <a:p>
            <a:pPr lvl="1"/>
            <a:r>
              <a:rPr lang="en-IN" dirty="0"/>
              <a:t>Refrain from touching face, nose, mouth</a:t>
            </a:r>
          </a:p>
          <a:p>
            <a:pPr lvl="1"/>
            <a:r>
              <a:rPr lang="en-IN" dirty="0"/>
              <a:t>No need of mask</a:t>
            </a:r>
          </a:p>
          <a:p>
            <a:r>
              <a:rPr lang="en-US" dirty="0"/>
              <a:t>Individuals with respiratory symptoms</a:t>
            </a:r>
          </a:p>
          <a:p>
            <a:pPr lvl="1"/>
            <a:r>
              <a:rPr lang="en-US" dirty="0"/>
              <a:t>Wear a medical mask</a:t>
            </a:r>
          </a:p>
          <a:p>
            <a:pPr lvl="1"/>
            <a:r>
              <a:rPr lang="en-US" dirty="0"/>
              <a:t>Seek medical care</a:t>
            </a:r>
          </a:p>
          <a:p>
            <a:pPr lvl="1"/>
            <a:r>
              <a:rPr lang="en-US" dirty="0"/>
              <a:t>Learn mask management</a:t>
            </a:r>
            <a:endParaRPr lang="en-IN" dirty="0"/>
          </a:p>
        </p:txBody>
      </p:sp>
    </p:spTree>
    <p:extLst>
      <p:ext uri="{BB962C8B-B14F-4D97-AF65-F5344CB8AC3E}">
        <p14:creationId xmlns:p14="http://schemas.microsoft.com/office/powerpoint/2010/main" val="3642816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7AA3B-47AB-45E7-9C24-52C219BE46AB}"/>
              </a:ext>
            </a:extLst>
          </p:cNvPr>
          <p:cNvSpPr>
            <a:spLocks noGrp="1"/>
          </p:cNvSpPr>
          <p:nvPr>
            <p:ph type="title"/>
          </p:nvPr>
        </p:nvSpPr>
        <p:spPr/>
        <p:txBody>
          <a:bodyPr>
            <a:normAutofit/>
          </a:bodyPr>
          <a:lstStyle/>
          <a:p>
            <a:r>
              <a:rPr lang="en-IN" sz="4000" b="1" dirty="0">
                <a:solidFill>
                  <a:srgbClr val="FF0000"/>
                </a:solidFill>
              </a:rPr>
              <a:t>Use of Mask : Home care</a:t>
            </a:r>
          </a:p>
        </p:txBody>
      </p:sp>
      <p:sp>
        <p:nvSpPr>
          <p:cNvPr id="3" name="Content Placeholder 2">
            <a:extLst>
              <a:ext uri="{FF2B5EF4-FFF2-40B4-BE49-F238E27FC236}">
                <a16:creationId xmlns:a16="http://schemas.microsoft.com/office/drawing/2014/main" id="{39732B6C-C4F1-4A8D-84ED-3AAADDC56617}"/>
              </a:ext>
            </a:extLst>
          </p:cNvPr>
          <p:cNvSpPr>
            <a:spLocks noGrp="1"/>
          </p:cNvSpPr>
          <p:nvPr>
            <p:ph idx="1"/>
          </p:nvPr>
        </p:nvSpPr>
        <p:spPr>
          <a:xfrm>
            <a:off x="838200" y="1536441"/>
            <a:ext cx="10515600" cy="4640522"/>
          </a:xfrm>
        </p:spPr>
        <p:txBody>
          <a:bodyPr>
            <a:normAutofit/>
          </a:bodyPr>
          <a:lstStyle/>
          <a:p>
            <a:r>
              <a:rPr lang="en-US" dirty="0"/>
              <a:t>Individuals with suspected infection with mild respiratory symptoms</a:t>
            </a:r>
          </a:p>
          <a:p>
            <a:r>
              <a:rPr lang="en-US" dirty="0"/>
              <a:t>Relatives or caregivers</a:t>
            </a:r>
          </a:p>
          <a:p>
            <a:pPr marL="0" indent="0">
              <a:buNone/>
            </a:pPr>
            <a:r>
              <a:rPr lang="en-US" dirty="0"/>
              <a:t>Along with</a:t>
            </a:r>
          </a:p>
          <a:p>
            <a:r>
              <a:rPr lang="en-US" dirty="0"/>
              <a:t>hand hygiene</a:t>
            </a:r>
          </a:p>
          <a:p>
            <a:r>
              <a:rPr lang="en-US" dirty="0"/>
              <a:t>keep distance from affected individual as much as possible (at least 1 meter)</a:t>
            </a:r>
          </a:p>
          <a:p>
            <a:r>
              <a:rPr lang="en-US" dirty="0"/>
              <a:t>improve airflow in living space by opening windows as much as possible</a:t>
            </a:r>
          </a:p>
          <a:p>
            <a:r>
              <a:rPr lang="en-US" dirty="0"/>
              <a:t>Mask management</a:t>
            </a:r>
            <a:endParaRPr lang="en-IN" dirty="0"/>
          </a:p>
        </p:txBody>
      </p:sp>
    </p:spTree>
    <p:extLst>
      <p:ext uri="{BB962C8B-B14F-4D97-AF65-F5344CB8AC3E}">
        <p14:creationId xmlns:p14="http://schemas.microsoft.com/office/powerpoint/2010/main" val="3984510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7EB94-1613-4826-9234-828301E4658D}"/>
              </a:ext>
            </a:extLst>
          </p:cNvPr>
          <p:cNvSpPr>
            <a:spLocks noGrp="1"/>
          </p:cNvSpPr>
          <p:nvPr>
            <p:ph type="title"/>
          </p:nvPr>
        </p:nvSpPr>
        <p:spPr/>
        <p:txBody>
          <a:bodyPr>
            <a:normAutofit/>
          </a:bodyPr>
          <a:lstStyle/>
          <a:p>
            <a:r>
              <a:rPr lang="en-IN" sz="4000" b="1" dirty="0">
                <a:solidFill>
                  <a:srgbClr val="FF0000"/>
                </a:solidFill>
              </a:rPr>
              <a:t>Use of Mask : Health Care Settings</a:t>
            </a:r>
          </a:p>
        </p:txBody>
      </p:sp>
      <p:sp>
        <p:nvSpPr>
          <p:cNvPr id="3" name="Content Placeholder 2">
            <a:extLst>
              <a:ext uri="{FF2B5EF4-FFF2-40B4-BE49-F238E27FC236}">
                <a16:creationId xmlns:a16="http://schemas.microsoft.com/office/drawing/2014/main" id="{3E1755B9-5D28-46DF-891F-437634D51CD4}"/>
              </a:ext>
            </a:extLst>
          </p:cNvPr>
          <p:cNvSpPr>
            <a:spLocks noGrp="1"/>
          </p:cNvSpPr>
          <p:nvPr>
            <p:ph idx="1"/>
          </p:nvPr>
        </p:nvSpPr>
        <p:spPr/>
        <p:txBody>
          <a:bodyPr>
            <a:normAutofit fontScale="92500" lnSpcReduction="20000"/>
          </a:bodyPr>
          <a:lstStyle/>
          <a:p>
            <a:pPr marL="0" indent="0">
              <a:buNone/>
            </a:pPr>
            <a:r>
              <a:rPr lang="en-US" dirty="0"/>
              <a:t>Individuals with respiratory symptoms should: </a:t>
            </a:r>
          </a:p>
          <a:p>
            <a:r>
              <a:rPr lang="en-US" dirty="0"/>
              <a:t>wear a medical mask while waiting in </a:t>
            </a:r>
            <a:r>
              <a:rPr lang="en-US" dirty="0">
                <a:solidFill>
                  <a:srgbClr val="FF0000"/>
                </a:solidFill>
              </a:rPr>
              <a:t>triage</a:t>
            </a:r>
            <a:r>
              <a:rPr lang="en-US" dirty="0"/>
              <a:t> or waiting areas or during transportation within the facility;</a:t>
            </a:r>
          </a:p>
          <a:p>
            <a:r>
              <a:rPr lang="en-US" dirty="0"/>
              <a:t>wear a medical mask when staying in </a:t>
            </a:r>
            <a:r>
              <a:rPr lang="en-US" dirty="0" err="1">
                <a:solidFill>
                  <a:srgbClr val="FF0000"/>
                </a:solidFill>
              </a:rPr>
              <a:t>cohorting</a:t>
            </a:r>
            <a:r>
              <a:rPr lang="en-US" dirty="0"/>
              <a:t> areas dedicated to suspected or confirmed cases;</a:t>
            </a:r>
          </a:p>
          <a:p>
            <a:r>
              <a:rPr lang="en-US" dirty="0"/>
              <a:t>do not wear a medical mask when isolated in single rooms but cover mouth and nose when coughing or sneezing with disposable paper tissues.</a:t>
            </a:r>
          </a:p>
          <a:p>
            <a:pPr marL="0" indent="0">
              <a:buNone/>
            </a:pPr>
            <a:r>
              <a:rPr lang="en-US" dirty="0"/>
              <a:t>Health care workers should:</a:t>
            </a:r>
          </a:p>
          <a:p>
            <a:r>
              <a:rPr lang="en-US" dirty="0"/>
              <a:t>wear a medical mask while providing care to the patient</a:t>
            </a:r>
          </a:p>
          <a:p>
            <a:r>
              <a:rPr lang="en-IN" dirty="0"/>
              <a:t>Use a particulate respirator N95 (NIOSH certified) , FFP2 (EU standard), or equivalent, when performing aerosol generating procedures (</a:t>
            </a:r>
            <a:r>
              <a:rPr lang="en-IN" sz="1600" dirty="0"/>
              <a:t>tracheal intubation, non-invasive ventilation, tracheotomy, cardiopulmonary resuscitation, manual ventilation before intubation, and bronchoscopy.</a:t>
            </a:r>
          </a:p>
        </p:txBody>
      </p:sp>
    </p:spTree>
    <p:extLst>
      <p:ext uri="{BB962C8B-B14F-4D97-AF65-F5344CB8AC3E}">
        <p14:creationId xmlns:p14="http://schemas.microsoft.com/office/powerpoint/2010/main" val="4154784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5021-862E-44B6-9857-94A578891354}"/>
              </a:ext>
            </a:extLst>
          </p:cNvPr>
          <p:cNvSpPr>
            <a:spLocks noGrp="1"/>
          </p:cNvSpPr>
          <p:nvPr>
            <p:ph type="title"/>
          </p:nvPr>
        </p:nvSpPr>
        <p:spPr/>
        <p:txBody>
          <a:bodyPr/>
          <a:lstStyle/>
          <a:p>
            <a:r>
              <a:rPr lang="en-IN" b="1" dirty="0">
                <a:solidFill>
                  <a:srgbClr val="FF0000"/>
                </a:solidFill>
              </a:rPr>
              <a:t>Masks management</a:t>
            </a:r>
          </a:p>
        </p:txBody>
      </p:sp>
      <p:sp>
        <p:nvSpPr>
          <p:cNvPr id="3" name="Content Placeholder 2">
            <a:extLst>
              <a:ext uri="{FF2B5EF4-FFF2-40B4-BE49-F238E27FC236}">
                <a16:creationId xmlns:a16="http://schemas.microsoft.com/office/drawing/2014/main" id="{8AC9A84C-247A-4711-898E-7E7EC4073E75}"/>
              </a:ext>
            </a:extLst>
          </p:cNvPr>
          <p:cNvSpPr>
            <a:spLocks noGrp="1"/>
          </p:cNvSpPr>
          <p:nvPr>
            <p:ph idx="1"/>
          </p:nvPr>
        </p:nvSpPr>
        <p:spPr/>
        <p:txBody>
          <a:bodyPr>
            <a:normAutofit fontScale="85000" lnSpcReduction="10000"/>
          </a:bodyPr>
          <a:lstStyle/>
          <a:p>
            <a:r>
              <a:rPr lang="en-US" dirty="0"/>
              <a:t>place mask carefully to cover mouth and nose and tie securely to </a:t>
            </a:r>
            <a:r>
              <a:rPr lang="en-US" dirty="0" err="1"/>
              <a:t>minimise</a:t>
            </a:r>
            <a:r>
              <a:rPr lang="en-US" dirty="0"/>
              <a:t> any gaps between the face and the mask</a:t>
            </a:r>
          </a:p>
          <a:p>
            <a:r>
              <a:rPr lang="en-US" dirty="0"/>
              <a:t>while in use, avoid touching the mask</a:t>
            </a:r>
          </a:p>
          <a:p>
            <a:r>
              <a:rPr lang="en-US" dirty="0"/>
              <a:t>remove the mask by using appropriate technique (i.e. do not touch the front but remove the lace from behind)</a:t>
            </a:r>
          </a:p>
          <a:p>
            <a:r>
              <a:rPr lang="en-US" dirty="0"/>
              <a:t>after removal or whenever you inadvertently touch a used mask, clean hands by using an alcohol-based hand rub or soap and water if visibly soiled</a:t>
            </a:r>
          </a:p>
          <a:p>
            <a:r>
              <a:rPr lang="en-US" dirty="0"/>
              <a:t>replace masks with a new clean, dry mask as soon as they become damp/humid</a:t>
            </a:r>
          </a:p>
          <a:p>
            <a:r>
              <a:rPr lang="en-US" dirty="0"/>
              <a:t>do not re-use single-use masks</a:t>
            </a:r>
          </a:p>
          <a:p>
            <a:r>
              <a:rPr lang="en-US" dirty="0"/>
              <a:t>discard single-use masks after each use and dispose of them immediately upon removal</a:t>
            </a:r>
            <a:endParaRPr lang="en-IN" dirty="0"/>
          </a:p>
        </p:txBody>
      </p:sp>
    </p:spTree>
    <p:extLst>
      <p:ext uri="{BB962C8B-B14F-4D97-AF65-F5344CB8AC3E}">
        <p14:creationId xmlns:p14="http://schemas.microsoft.com/office/powerpoint/2010/main" val="812095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6A22-EA04-43AB-ACE3-59042E6F0842}"/>
              </a:ext>
            </a:extLst>
          </p:cNvPr>
          <p:cNvSpPr>
            <a:spLocks noGrp="1"/>
          </p:cNvSpPr>
          <p:nvPr>
            <p:ph type="title"/>
          </p:nvPr>
        </p:nvSpPr>
        <p:spPr/>
        <p:txBody>
          <a:bodyPr/>
          <a:lstStyle/>
          <a:p>
            <a:r>
              <a:rPr lang="en-IN" b="1" dirty="0">
                <a:solidFill>
                  <a:srgbClr val="FF0000"/>
                </a:solidFill>
              </a:rPr>
              <a:t>Conclusions</a:t>
            </a:r>
          </a:p>
        </p:txBody>
      </p:sp>
      <p:sp>
        <p:nvSpPr>
          <p:cNvPr id="3" name="Content Placeholder 2">
            <a:extLst>
              <a:ext uri="{FF2B5EF4-FFF2-40B4-BE49-F238E27FC236}">
                <a16:creationId xmlns:a16="http://schemas.microsoft.com/office/drawing/2014/main" id="{44DC0C41-1E9E-439F-B126-D6378E9B40BA}"/>
              </a:ext>
            </a:extLst>
          </p:cNvPr>
          <p:cNvSpPr>
            <a:spLocks noGrp="1"/>
          </p:cNvSpPr>
          <p:nvPr>
            <p:ph idx="1"/>
          </p:nvPr>
        </p:nvSpPr>
        <p:spPr/>
        <p:txBody>
          <a:bodyPr>
            <a:normAutofit lnSpcReduction="10000"/>
          </a:bodyPr>
          <a:lstStyle/>
          <a:p>
            <a:r>
              <a:rPr lang="en-IN" dirty="0"/>
              <a:t>IPC is key for containment</a:t>
            </a:r>
          </a:p>
          <a:p>
            <a:r>
              <a:rPr lang="en-IN" dirty="0"/>
              <a:t>Based on key principles- Hand Hygiene, Respiratory etiquette, safe distance</a:t>
            </a:r>
          </a:p>
          <a:p>
            <a:r>
              <a:rPr lang="en-IN" dirty="0"/>
              <a:t>Hospital Infection Prevention &amp; control- Standard &amp; Additional precautions</a:t>
            </a:r>
          </a:p>
          <a:p>
            <a:pPr lvl="1"/>
            <a:r>
              <a:rPr lang="en-IN" dirty="0"/>
              <a:t>Protect Yourself and the community</a:t>
            </a:r>
          </a:p>
          <a:p>
            <a:pPr lvl="1"/>
            <a:r>
              <a:rPr lang="en-IN" dirty="0"/>
              <a:t>Triage &amp; Admissions</a:t>
            </a:r>
          </a:p>
          <a:p>
            <a:pPr lvl="1"/>
            <a:r>
              <a:rPr lang="en-IN" dirty="0"/>
              <a:t>PPE</a:t>
            </a:r>
          </a:p>
          <a:p>
            <a:pPr lvl="2"/>
            <a:r>
              <a:rPr lang="en-IN" dirty="0"/>
              <a:t>Judicious and Appropriate use</a:t>
            </a:r>
          </a:p>
          <a:p>
            <a:pPr lvl="2"/>
            <a:r>
              <a:rPr lang="en-IN" dirty="0"/>
              <a:t>Pay attention to donning and doffing</a:t>
            </a:r>
          </a:p>
          <a:p>
            <a:r>
              <a:rPr lang="en-IN" dirty="0"/>
              <a:t>Home care precautions</a:t>
            </a:r>
          </a:p>
          <a:p>
            <a:endParaRPr lang="en-IN" dirty="0"/>
          </a:p>
        </p:txBody>
      </p:sp>
    </p:spTree>
    <p:extLst>
      <p:ext uri="{BB962C8B-B14F-4D97-AF65-F5344CB8AC3E}">
        <p14:creationId xmlns:p14="http://schemas.microsoft.com/office/powerpoint/2010/main" val="1774406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AD9A4C-7E8F-48C3-A967-DCBE4A2399BF}"/>
              </a:ext>
            </a:extLst>
          </p:cNvPr>
          <p:cNvSpPr>
            <a:spLocks noGrp="1"/>
          </p:cNvSpPr>
          <p:nvPr>
            <p:ph idx="1"/>
          </p:nvPr>
        </p:nvSpPr>
        <p:spPr>
          <a:xfrm>
            <a:off x="1849587" y="914400"/>
            <a:ext cx="8424001" cy="5410200"/>
          </a:xfrm>
        </p:spPr>
        <p:txBody>
          <a:bodyPr>
            <a:normAutofit fontScale="92500" lnSpcReduction="20000"/>
          </a:bodyPr>
          <a:lstStyle/>
          <a:p>
            <a:r>
              <a:rPr lang="en-US" dirty="0"/>
              <a:t>WHO Coronavirus Homepage</a:t>
            </a:r>
          </a:p>
          <a:p>
            <a:r>
              <a:rPr lang="en-US" dirty="0">
                <a:hlinkClick r:id="rId2"/>
              </a:rPr>
              <a:t>https://www.who.int/emergencies/diseases/novel-coronavirus-2019</a:t>
            </a:r>
            <a:endParaRPr lang="en-US" dirty="0"/>
          </a:p>
          <a:p>
            <a:r>
              <a:rPr lang="en-US" dirty="0"/>
              <a:t>All coronavirus (COVID-19) technical guidance documents</a:t>
            </a:r>
          </a:p>
          <a:p>
            <a:r>
              <a:rPr lang="en-US" dirty="0">
                <a:hlinkClick r:id="rId3"/>
              </a:rPr>
              <a:t>https://www.who.int/emergencies/diseases/novel-coronavirus-2019/technical-guidance</a:t>
            </a:r>
            <a:endParaRPr lang="en-US" dirty="0"/>
          </a:p>
          <a:p>
            <a:r>
              <a:rPr lang="en-US" dirty="0"/>
              <a:t>IPC documents</a:t>
            </a:r>
          </a:p>
          <a:p>
            <a:r>
              <a:rPr lang="en-US" dirty="0">
                <a:hlinkClick r:id="rId4"/>
              </a:rPr>
              <a:t>https://www.who.int/emergencies/diseases/novel-coronavirus-2019/technical-guidance/infection-prevention-and-control</a:t>
            </a:r>
            <a:endParaRPr lang="en-US" dirty="0"/>
          </a:p>
          <a:p>
            <a:r>
              <a:rPr lang="en-US" dirty="0">
                <a:hlinkClick r:id="rId5"/>
              </a:rPr>
              <a:t>https://www.who.int/infection-prevention/publications/en/</a:t>
            </a:r>
            <a:endParaRPr lang="en-US" dirty="0"/>
          </a:p>
          <a:p>
            <a:r>
              <a:rPr lang="en-US" dirty="0"/>
              <a:t>Questions and Answers</a:t>
            </a:r>
          </a:p>
          <a:p>
            <a:r>
              <a:rPr lang="en-US" dirty="0">
                <a:hlinkClick r:id="rId6"/>
              </a:rPr>
              <a:t>https://www.who.int/news-room/q-a-detail/q-a-coronaviruses</a:t>
            </a:r>
            <a:endParaRPr lang="en-US" dirty="0"/>
          </a:p>
          <a:p>
            <a:endParaRPr lang="en-US" dirty="0"/>
          </a:p>
          <a:p>
            <a:endParaRPr lang="en-US" dirty="0"/>
          </a:p>
        </p:txBody>
      </p:sp>
      <p:sp>
        <p:nvSpPr>
          <p:cNvPr id="5" name="Title 4">
            <a:extLst>
              <a:ext uri="{FF2B5EF4-FFF2-40B4-BE49-F238E27FC236}">
                <a16:creationId xmlns:a16="http://schemas.microsoft.com/office/drawing/2014/main" id="{29FAE702-C13C-47BD-B5E8-87E70D325804}"/>
              </a:ext>
            </a:extLst>
          </p:cNvPr>
          <p:cNvSpPr>
            <a:spLocks noGrp="1"/>
          </p:cNvSpPr>
          <p:nvPr>
            <p:ph type="title"/>
          </p:nvPr>
        </p:nvSpPr>
        <p:spPr>
          <a:xfrm>
            <a:off x="1849586" y="0"/>
            <a:ext cx="6120000" cy="720000"/>
          </a:xfrm>
        </p:spPr>
        <p:txBody>
          <a:bodyPr/>
          <a:lstStyle/>
          <a:p>
            <a:r>
              <a:rPr lang="en-US" dirty="0">
                <a:latin typeface="+mn-lt"/>
              </a:rPr>
              <a:t>Resources</a:t>
            </a:r>
          </a:p>
        </p:txBody>
      </p:sp>
    </p:spTree>
    <p:extLst>
      <p:ext uri="{BB962C8B-B14F-4D97-AF65-F5344CB8AC3E}">
        <p14:creationId xmlns:p14="http://schemas.microsoft.com/office/powerpoint/2010/main" val="2616526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34DA56-321F-C948-BE21-443F015ABDD9}"/>
              </a:ext>
            </a:extLst>
          </p:cNvPr>
          <p:cNvPicPr>
            <a:picLocks noChangeAspect="1"/>
          </p:cNvPicPr>
          <p:nvPr/>
        </p:nvPicPr>
        <p:blipFill rotWithShape="1">
          <a:blip r:embed="rId2"/>
          <a:srcRect l="2662" t="77290" r="2316" b="712"/>
          <a:stretch/>
        </p:blipFill>
        <p:spPr>
          <a:xfrm>
            <a:off x="1563666" y="5277254"/>
            <a:ext cx="9104334" cy="1580748"/>
          </a:xfrm>
          <a:prstGeom prst="rect">
            <a:avLst/>
          </a:prstGeom>
        </p:spPr>
      </p:pic>
      <p:sp>
        <p:nvSpPr>
          <p:cNvPr id="5" name="Title 4">
            <a:extLst>
              <a:ext uri="{FF2B5EF4-FFF2-40B4-BE49-F238E27FC236}">
                <a16:creationId xmlns:a16="http://schemas.microsoft.com/office/drawing/2014/main" id="{3AC3D8D7-FF06-3942-84F0-9E5ABDB4019D}"/>
              </a:ext>
            </a:extLst>
          </p:cNvPr>
          <p:cNvSpPr>
            <a:spLocks noGrp="1"/>
          </p:cNvSpPr>
          <p:nvPr>
            <p:ph type="title"/>
          </p:nvPr>
        </p:nvSpPr>
        <p:spPr>
          <a:xfrm>
            <a:off x="1016876" y="1499623"/>
            <a:ext cx="10515600" cy="1325563"/>
          </a:xfrm>
        </p:spPr>
        <p:txBody>
          <a:bodyPr/>
          <a:lstStyle/>
          <a:p>
            <a:pPr algn="ctr"/>
            <a:r>
              <a:rPr lang="en-US" b="1" dirty="0">
                <a:solidFill>
                  <a:srgbClr val="0792CA"/>
                </a:solidFill>
              </a:rPr>
              <a:t>Thank you</a:t>
            </a:r>
          </a:p>
        </p:txBody>
      </p:sp>
      <p:pic>
        <p:nvPicPr>
          <p:cNvPr id="9" name="Picture 8">
            <a:extLst>
              <a:ext uri="{FF2B5EF4-FFF2-40B4-BE49-F238E27FC236}">
                <a16:creationId xmlns:a16="http://schemas.microsoft.com/office/drawing/2014/main" id="{F0CF9897-A15E-9440-9D86-19146D5DDADB}"/>
              </a:ext>
            </a:extLst>
          </p:cNvPr>
          <p:cNvPicPr>
            <a:picLocks noChangeAspect="1"/>
          </p:cNvPicPr>
          <p:nvPr/>
        </p:nvPicPr>
        <p:blipFill rotWithShape="1">
          <a:blip r:embed="rId2"/>
          <a:srcRect l="5613" t="3318" r="5615" b="76312"/>
          <a:stretch/>
        </p:blipFill>
        <p:spPr>
          <a:xfrm>
            <a:off x="2379366" y="32779"/>
            <a:ext cx="8061435" cy="1387367"/>
          </a:xfrm>
          <a:prstGeom prst="rect">
            <a:avLst/>
          </a:prstGeom>
        </p:spPr>
      </p:pic>
      <p:pic>
        <p:nvPicPr>
          <p:cNvPr id="1026" name="Picture 2" descr="Image result for namaste">
            <a:extLst>
              <a:ext uri="{FF2B5EF4-FFF2-40B4-BE49-F238E27FC236}">
                <a16:creationId xmlns:a16="http://schemas.microsoft.com/office/drawing/2014/main" id="{D2B77A73-51F7-4D8A-ADC3-67DEFF3EF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271" y="289135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72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992E-2CE5-4D40-BB2E-AE16DE8E6A18}"/>
              </a:ext>
            </a:extLst>
          </p:cNvPr>
          <p:cNvSpPr>
            <a:spLocks noGrp="1"/>
          </p:cNvSpPr>
          <p:nvPr>
            <p:ph type="title"/>
          </p:nvPr>
        </p:nvSpPr>
        <p:spPr>
          <a:xfrm>
            <a:off x="1795182" y="-62340"/>
            <a:ext cx="7597634" cy="1286160"/>
          </a:xfrm>
        </p:spPr>
        <p:txBody>
          <a:bodyPr anchor="b">
            <a:normAutofit/>
          </a:bodyPr>
          <a:lstStyle/>
          <a:p>
            <a:r>
              <a:rPr lang="en-US" sz="3200" b="1" dirty="0">
                <a:solidFill>
                  <a:srgbClr val="FF0000"/>
                </a:solidFill>
                <a:latin typeface="Arial" panose="020B0604020202020204" pitchFamily="34" charset="0"/>
                <a:cs typeface="Arial" panose="020B0604020202020204" pitchFamily="34" charset="0"/>
              </a:rPr>
              <a:t>IPC goals in outbreak preparedness​</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EhAN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szxL4g0Tw3p4v9e1O2062LhBJO+0Fj0ArTr5s/bgdvsXhmPcdnnTNj32jmunB0FiK0abdrmdWfJByPoPw/rmkeINNTUtF1G2v7RyVEsDhlyOo+tcX4h+KEOlardacujSTSW8hjJacICR+BrzX9iOGKTw/wCJfMiR8XsWNyg/8s67jxl8OdX1bxPd32nvZRW8xDDzHKnOOeADXkcSU8ZhfcwerT7Lax7OQfUq028bpG2mrWt/IF+MLbhu8PADvi8z/wCyVdtvi7pbEfaNJvY/+ubK/wDMiudb4TeIgOL3TG9hI/8A8TVK8+GfiuAZjtYLn/rnOv8A7Nivk/refU9ZRb/7dX6I+p+p8P1NIyS/7ef6s9K0/wCI3hO7IVr97Zj2niZR+fT9a6Sw1Cwv4/Msb23uU9YpAw/SvnPUvDmvacCbzSbuJR1cxEr+Y4rNikkhlEkUjxSL0ZSVI/EVUOKMVRfLiKX5p/jcmfCuErR5sPVf4NfhY+qKK+edL8d+KtPCrHqsk8Y/guAJM/ifm/Wuksvi5qkagXmk2k57mN2j/nur1aPFGCmvfvH1V/yueRW4Vx0PgtL52/Ox7FRXlqfF+HaN+hSBu4W4BH/oNU7r4vXrD/RdFt4veScv/ICumXEOXpX9p+D/AMjmjw3mLdvZ/iv8z16iuQ+HXjRfFCTwT2y215AAzKrZV1PcenPb3FdfXp4bE08TTVWk7pnl4rC1cLVdKqrNBRRRW5zhRRRQAUUUUAFFFFABRRRQAUUUUAFFFFABXzX+3B/x7eGv+uk38hX0pXzX+3B/x7eGv+uk38hXo5V/vcPn+Rhiv4TLX7D/APyL/iX/AK/Yv/RdfRVfOv7D/wDyL/iX/r9i/wDRdfRVLNP97n/XQMN/CQUUUV55uFZWreHNC1XP2/S7WZj1fZtf/voYP61q0VE6cKi5Zq68y6dWdN80G0/I8/1P4U6Dcbmsrm7s2PQZEiD8Dz+tc/efCLUVJ+x6vay+nmoyfyzXsFFeVWyHAVdXTt6XX/APXo8QZhS0VS/rZ/8ABPEX+FXiFFLNd6aqgZJMrAAf981wkyCOV4w6uFYjcvRvcV7h8Y/EH9l+H/7NgfF1fgpweVj/AIj+PT868e8NaTNreuWumQ5BmcBmH8KDlm/AZr43OMFh6GIjhsKnzddb6vZH2uS47E18NLE4ppR6aW0W7PTvgZoclvZXGuzZX7SPKhX1QHlvzGPwr0yobC1hsbKGztkCQwoI0X0AGBU1ffYDCRweHjRXT8+p+e5jjJYzEyrPrt6dAooorsOIKKKKACiiigAooooAKKKKACiiigAooooAK+a/24P+Pbw1/wBdJv5CvpSvmv8Abg/49vDX/XSb+Qr0cq/3uHz/ACMMV/CZa/Yf/wCRf8S/9fsX/ouvoqvnX9h//kX/ABL/ANfsX/ouvoqlmn+9z/roGG/hIKKKK883CiiigApk8scELzTOEjjUs7HoABkmn1j+Nbe4u/Cep29rkzPbttA6nuR+I4rOrNwhKSV2kaUYKdSMZOybR4N411yTxB4iuNQbcIidkCn+GMdB/X6k16X8EvD/ANj0uTXbhP312NsORysYPX8T+gFeNjg/MucHkdK+l/C1/Z6l4fsrvT0WO3aIBYx/yzxwV/DGK+G4chHFY2deq7yWvzfX5fqfe8SzlhcDDD0laL0+S6fP9DTooor70/PgooooAKKKKACiiigArB8deLtD8F6BLrWvXQgt0O1FAy8r9kUdya3q+I/2nfGNx4o+Jd5YJMTp2jubW3jB+UyD/WP9d3y/RfrXdl+D+tVeV7Lcxr1fZRv1Nzxn+0n4x1K5kTw7b2ui2fIQsgmnI7Ek/KD7YP1rntJ+PfxQsLgSy6/HqC/887q0j2/+OBT+teYUV9bHAYaMeVQR5Tr1G73PtD4L/HLSPHFwmjarbrpWtkfIm/MVx/uE9/8AZP4Zr2CvzTtp5rW5iubeV4ponDxyIcFWByCDX338GPFbeM/h1petzEG6ZPKusf8APVOGP48H8a+dzXL44e1Sn8L/AAPQwtd1PdludjRRRXjHWFfNf7cH/Ht4a/66TfyFfSlfNf7cH/Ht4a/66TfyFejlX+9w+f5GGK/hMtfsP/8AIv8AiX/r9i/9F19FV86/sP8A/Iv+Jf8Ar9i/9F16d4k+Jmm6RqNxp8en3VxPA5Rzwqgj68/pXLn2Mo4XEzlWlZX/AEOrLMFXxcVCjG7O8orx64+LupNnyNHtY/TdKW/oKrp8WddDAtY2LDuBuH9a+afEuXp/E/uZ7q4YzBr4V96PaaK8jtfi9dBgLrRYmXuY5yD+RFdBpnxU8O3JC3Ud3ZH1ePcPzXNb0c9wFV2VRL1uvzMK2QZhSV3Tv6Wf5HeUVn6XrWk6om/T9RtrgeiSAkfhWhXqwnGa5ou6PJnCUHyyVmeD/Frw7/YviE3VvHts73MiYHCv/Ev9fxrT+CfiL7HqcmhXMmILs7oMnhZB1H4j9R716T440KPxD4duLAgeeBvgY/wyDp+fT8a+df8ASLO7/jguIJPoyOp/mCK+DzKlLKMwjiaa92Wv+a/r9D9AyytDOMulhqr95af5M+pqKxPBOux+IfDtvqC7RLjZOg/hkHUf1Hsa26+6pVY1YKpB3T1PgK1KdGo6c1ZrQKKKK0MwooooAKKKKAA1+dnxDgmtvH/iKGdGSRdVuchuvMrEH8QQfxr9E6+U/wBrf4c3VnrjeO9Kt2lsrsKuoKikmGUDAkP+ywAHsR717WSV406zjL7Rx4yDlC66Hz3RRRX1h5YV9lfsd280Pwi3yqVWbUZpI891woz+YNfKPgfwtq/jHxFb6Jo1u0s0rDe+PliTu7HsBX374L0C08L+FtP0Cx/1FlCIwx6sepb8SSa8LPa8VTVLq3c7sFB8zka9FFNmkjhjaSaRI0UZZmOAPxr5Y9IdXzX+3B/x7eGv+uk38hXdfEH4+eCPDBktbG4bXL9cjyrMgop/2n6D6DJr5f8Ai18Sda+I2qwXWpww2tvaqy29tCSQmTyST1PvxXuZVgqyrRqyjZI48VWhyOKep7V+xHsk0XxLA27/AI+omwCR/B7V3PxB8Caxq/i6S80uCI28yKXd5AoVgMH3NfKfwv8AH+ufD7XhqekyeZBJhbu0b7k6Dt7N6GvvTw7qttrmhWOsWZzBeQLMn0YZxXncT5RHFS/ffC3dW7pHfkmaVME+alva2p5bafCPUmGbrVbWP2jVm/nirTfCBsDbrgJ75g/+vXq9FfMx4dy9K3J+L/zPblxLmLd+f8F/keMXfwl1qME21/ZTDsDuUn9MVzeq+C/E2mgtcaTMyDq8X7wD6kV9F0VzVuF8HNe43H53/M6aHFeNg/fSkvS35HysPMglDfPFIvQ8qwrc03xj4m08KtvrFwyD+GUiQH/vrn9a991TQ9I1RSuoadbXGerMg3fmOa5fUPhf4ZuGLQLdWp7COTKj8D/jXlS4bxuHd8NV/FpnrR4mwOJXLiaX4KS/r5HCRfFLxSgAb7BIM87oDk/k1cprepTavqc2o3McEc0x3OIVKqT64yeTXp03wgtSxMWtzKM8BoAf1zTrf4Q2asDPrU7r3VYQv65rnr5VnOIShV1XnJf5nRQzbJcO3Olo/KL/AMjF+Bd9cxeI7nT0y1vPAZHHZWUjDfrj8q9orB8J+E9J8NLKdPSRpZQA8srZYj09hW9X1uT4Org8KqVV3evy8j5DOsbSxmLdWkrLT5+YUUUV6h5IUUUUAFFFFABTJ4op4XhmjSWKRSro6gqwPUEHqKi1K+s9Nspb3ULqG1tolLSSyuFVR7k14P42/aa0LTruS18MaTLrBQkfaJX8qFj/ALPBYj3xXRQwtau7U43InUjBe8zW8a/s4+DNbupLvR7i50GaRtzJCBJDnvhD0z9fwrA079lnR47pHv8AxXfXEAPzRx2yxlv+BZOPyrA/4ap1r/oTdP8A/A9//iKP+Gqda/6E3T//AAPf/wCIr2Y0c1jHlT/FHG54Vu/+Z9C+BPBPhrwTppsfD2nJbBsebKfmllPqzHk/y9q19Z1bTdGsXvtWv7eytkGWlnkCKB+NfK+sftQeKbqxeHTvD2m6fOwwJ2mabb/wEgV414p8TeIPFF6bzxBq11qEucqJX+VP91RwPwFZ0smxFWXNWdvxZUsXTirQR9OfED9pbQNN8y08JWL6xcDI+0yZjt1Pt3b8Bj3r568d/Ejxl40kb+3NYla2J4tIP3cA9to+9/wImuRor3MNl9DD6xjr3ZxVMROpuwFFbPhXwt4h8U3os9A0m6v5D1MaHYo9WboBXQ/E74Ya58PdO0q51y5tGm1AuPIhYsYivYnofwrodempqm5avoZqEmua2hy/hvQ9V8Sazb6Po1pJc3lw21FUZA/2j6AdzX6CeBdDTw14O0nQUbcLG1SHPqQOf1rwL9iC3tyniS7MKG4DxRiTHzBcE4z6Zr6Xr5nOsVKdX2PSJ6WDpqMebuFFFFeIdgUUUUAFFFFABRRRQAUUUUAFFFFABRRSSOscbSSMFRQSzE4AHrQAtebfFb4x+FvAcclq0w1LWMfJY27AlT2Lnoo/WvFPjN+0Fqmr3FzovguQ2GmAmNr9f9dcDoSv91T2PU+1eCyO8kjSSO0kjnczsxLMfUk9TX0GCyVytOvou3+Zw1sYlpA6/wCJXxI8U+Pr0yazeFLNTmKxhJWGP8P4j7n9K46igEHpX0lOnGnHlgrI86UnJ3YUUUVQgoNFfQv7Hvg/w54g/tvVta0uC/ubCeFLbzhuVNysSdvQngdawxWIWHpOpJXsaUqbqSUUeWeBPhl4z8ZyA6Po8wts4a6uB5cQ/E9fwr6F+H/7Nfh3SzHdeK7x9auRgmCPMduD6f3m/Svd4o44o1jiRURRhVUYAHoBTq+WxOcV62kfdXl/melTwkIb6lTSdM07SbJLLS7G3s7ZB8scMYRf07+9fO37cH/Ht4a/66TfyFfSlfNf7cH/AB7eGv8ArpN/IVllTbxcG/P8isT/AAmO/Yf/AOPHxL/12i/9BNfSVfNv7D//AB4+Jf8ArtF/6Ca+kqM1/wB7n8vyHhv4SCiiivONwooooAKKKKACiiigAooooAKKKKACsXx7ZXepeB9e07T223l1ptxDAfR2jYL+pFbVFOMuVpiauj80HVkdkdSjKSGUjBBHUGkr3r9rT4c/2HrY8aaTb7dO1GTbeqg4huD0b6P/AOhD3rwWvvsNiI4ikqkep4dSm6cnFnsP7OPwq0z4g3N5qOs37LY2EiK1pEcSTEgnk/wrx+NT/ta6JpOgeMNF07RtPt7G1j0wARwoFHDtyfU+5rivg745u/AHjS21iLc9nJiG+hB/1kJPP4jqPcV3n7YF9aap4v0DUrCZZ7W60hZYZFPDKXJBrhlGssfFyfutO33G6cHQdlqeIUUUV6pyhX1H+w7/AMgbxT/19W//AKA1fLlfUf7Dv/IG8U/9fVv/AOgNXm5v/ukvl+Z04T+Kj6Nooor4s9cK+a/24P8Aj28Nf9dJv5CvpSvmv9uD/j28Nf8AXSb+Qr0cq/3uHz/IwxX8Jjv2H/8Ajx8S/wDXaL/0E19JV82/sP8A/Hj4l/67Rf8AoJr6SozX/e5/L8gw38JBRRRXnG4UUUUAFFFFABRRRQAUUUUAFFFFABRRRQBneJdF0/xFoN5ouqQLPZ3cRjkU+h7j0IPIPqK+A/iT4R1DwP4wvfD2obmMLboJiMCeI/dcfXofQgiv0Nryj9pP4cDxx4RN9p0IOuaYrSWxA5mTq0X44yPce9erlWN+r1OWT91/1c5sVR9pG63R8TVavNQvLy1tLW5uHlis0MdurH/VqW3FR7ZJP41WIKkqylSDggjBB9KSvsbJnkBRRRQAV9P/ALE1xBa+H/Fc9zNHBElzblpJGCqo2N1Jr5gqaO6uY7aS2juJkgkIMkSuQrkdMjofxrmxmH+s0XTva5pSqeznzH2Z46/aC8DeHXe20+WXXbtcgpaf6sH0Lniua8PftQaDdaikGs6Dd6dbucG4SQSBPcqOcfSvlKiuKOS4ZRs7t97mzxlS9z9KNNvrPUrCC/sLiO5tZ0EkUsbZV1PQg185/twf8e3hr/rpN/IVP+xV4lubnTtY8LXErSRWe25tgf8AlmrHDKPx5qD9uD/j28Nf9dJv5CvIwmHeHzBU30/yOurU9ph3Id+w/wD8ePiX/rtF/wCgmvpKvm39h/8A48fEv/XaL/0E19JVz5r/AL3P5fkaYb+EgooorzjcKKKKACiiigAooooAKKKKACiiigAooooAKKKKAPkP9q34bSaB4gfxhpFqf7J1F83aovFvOepPordfrn1rwuv0rvLW3vLWS1u4I54JBteORQysPQg1+f8A8YLPTtO+J/iGx0m2S2soLxkiiT7qcDIHtnNfWZPjpVo+yktYrfyPLxdFQfMupylFFFe0cYUUU6OOSTf5cbv5a732qTtX1OOg96AG0UUUAfQX7EX/ACOPiL/sHxf+jDW1+3B/x7eGv+uk38hWL+xF/wAjj4i/7B8X/ow1tftwf8e3hr/rpN/IV89P/kbL+uh3x/3V/wBdR37D/wDx4+Jf+u0X/oJr6Sr5t/Yf/wCPHxL/ANdov/QTX0lXl5r/AL3P5fkdWG/hIKKKK843CiiigAooooAKKKKACiiigAooooAKKKKACiiigBGO1S3oM1+dHje4+2eNdeu924TancyA+xlYiv0O1i4W10m7uW6RQO5/BSa/NoyPKTLIxZ3O5ie5PJNfRZBHWcvT9Tz8c/hQlanhbQdV8T69baJott9pvrkkRpuwMAZJJ7ADk1l17N+x7Yi5+LRuioJs7GWQH03YT/2avdxVV0aMqi6I4qceeaidx4D/AGYreMx3XjPV2nPBazsjtX6FzyfwxXqHizwj4b8L/CjxDZ6Fo1pZRf2dNu2Rjc3y9Sepr0KuZ+Kv/JNvEX/YOm/9BNfHSxtbEVI+0l1XoeuqMIRfKj89F+6PpS0i/dH0pa+5PFPoL9iL/kcfEX/YPi/9GGtr9uD/AI9vDX/XSb+QrF/Yi/5HHxF/2D4v/Rhra/bg/wCPbw1/10m/kK+dn/yNl/XQ74/7q/66jv2H/wDjx8S/9dov/QTX0lXzb+w//wAePiX/AK7Rf+gmvpKvLzX/AHufy/I6sN/CQUUUV5xuFFFFABRRRQAUUUUAFFFFABRRRQAUUUUAFFFFAHK/F+9bT/hb4nvEIDx6XOUz/e2ED9a/PkcDFfcv7Tt6bH4J68w6zLFABn+/Kqn9Ca+Gq+qyGNqMpef6HmY5++kFfQ37Edju8T+INSyf3dmkGO3zOG/9lr55r6l/YgtGTQ/El8wG2W5hjX/gKtn+YrrzaXLhJfL8zLCq9VH0XXM/FX/km3iL/sHTf+gmumqlr+nRavol7pc/+ru4Hhb6MMV8bTlyzTZ67V0fm2v3R9KWtjxj4b1Twl4iutB1e3eG4t2IUsOJUz8rr6gisc8Dmv0KMlJKUdmeC01oz6A/YjYjxp4gXbkHTo8n0/eVuftwf8e3hr/rpN/IVufsgeCL7QfD194l1S2a3uNV2rbo64cQLyCR7k5FYf7cH/Ht4a/66TfyFfOe0jUzVOP9aHocrjhdf61HfsP/APHj4l/67Rf+gmvpKvm39h//AI8fEv8A12i/9BNfSVedmv8Avc/l+R0Yb+EgooorzjcKKKKACiiigAooooAKKKKACiiigAooooAKKKKAPFf2yLwW/wAJ4rYnBu9RhjA9cBn/APZK+Oa+pv23rxV8P+HNP3DdJeSTAd8Im3/2cV8s19jksbYVPu2eTjHeqFfYn7Gtq0PwruLhkKmfUpSCe6hUAP55r47r7j/Zetlt/gnobqAPP82U8dT5jD+lRnkrYZLux4JfvPkem0jEKpZiAAMkntUN/eWun2U17e3EdvbQoXllkbaqKOpJr5K+PPx0uvExm8PeEppLTRclZ7oZWS7HoO6p+p7+lfOYTB1MVPljt1Z6FWtGmrs0v2pPid4Z11T4X0XT7LU54G/e6oyBvJPdYT3Pq3T09a8L8L6r/YfiPT9ZFnBefY51m+zzjKSY7Gs2lVWbO1ScDJwOg9a+yw+FhQpeyjseRUqynLmZ+gPwv8f+H/H2hrfaNNsmjUC4tH4kgb0I7j0I4rxn9uD/AI9vDX/XSb+Qr558KeItZ8La3BrGh30lpdwnhlPDDurDoQfQ16D8bvidafEbw14eZrZrXVLN5BeRAfIcgYZD6H0PSvKpZZLDYuM4ax/LQ6pYlVKTi9z0f9h//jx8S/8AXaL/ANBNfSVfNv7D/wDx4+Jf+u0X/oJr6SryM1/3ufy/I68N/CQUUUV5xuFFFFABRRRQAUUUUAFFFFABRRRQAUUUUAFFFFAHyn+27d+Z4p8O2XP7izmk/wC+3Uf+yV8919BftsaPPD4u0XXvKbyLmzNqZP4Q6MWC+xIcn8D6V8+19vldvqkLf1qeNif4rA9DX3d4D1XRvBXwQ0LUNavIrOyg06ORmY8sWG7aoH3mOeAOa+ETyMV0XjDxnr/iqHT7bVbstaadbx29rbJ8scaooXOO7HHJP8qWPwbxfJG9knqFCt7K76nW/G34vav8QbxrK38yw0CJ8xWgbmYg8PJjqfQdB+teYUUV2UaMKMFCCsjKc3N3kFdZ8IdUt9I+I+jXF6kcllLOLa6SRQyvFJ8rAg/UVydKjvG6yRsVkQhlI7Ecg1VSCnBxfUUXZpnvHx6+BVz4dM/iLwfbyXOkcvPZqN0lqO5XuyfqPpXg1fod8NdaTxH4A0XWA3mfabNC5PdgMNn8Qa8W+PfwFjvxceJfA9skV3zJc6agws3ctH6N/s9D9a8HAZq4y9jiHqtL/wCf+Z3V8Ndc9M5n9jnxZo+ja1qmg6ncpazakUe1kkbCu68bM9j6etfWNfmnIk1vcNHIskM0T4ZWBVkYHoe4INfRnwF+PbWwt/DXjq6Lw8R2upvyU9Fl9R/tfn60s1y2U5OvT17r/IeFxCS5JH1BRTY5EkjWSN1dGAZWU5BB6EGnV80egFFFFABRRRQAUUUUAFFFFABRRRQAUUUUAFFFFAGN4z8MaL4v0CfRNdtFubSXnrhkYdGU9QR618bfHX4Z6T8O7+GGy8UR6hJcNuSxkjxcRR/3nI4xngcDPpwa93+PPxvsvCCTaB4akivdfIKyyfeis/r/AHn9F7d/Q/Imq6he6rqM+o6ldS3V3cOZJZpGyzse5r6XJsPiIrnbtHt3/wAjzsXUpvS12VaKKK+hOAKKKKACiiigD6+/Y213+0Ph3d6NI5aTTLshc/3HG4Aew5r3Kvjf9kXxNbaF8Qrqxv7uO2tNQs2BeaQJGrp8wyScZIyK9N+Kn7Rmi6TFNp3gtV1a/wAFftjgi3iPqO7n8h7mvksdgKs8XKNOO+v3nq0a0VSTkzb+OvwV07xvFJrOiiKw8QIv3sYjugP4X9/RvzzXx5rmlajomq3GlatZy2d7bttlikXBHv7g9j3rorr4nfEG51JtQk8YayszPvxHdMiA+gQHaB7YxXS6p8RtI8eaPFpvxE05l1OBdtrr1hGBKvtLHwHX1wRjsM17GEpYnCRUZvmj5br/ADRyVZU6rutGaPwI+Nl/4Lkh0PxA0194fJ2qc7pLT3X1X/Z/L0P2Bo+pWGsaZBqWl3cV3Z3CB4pomyrCvzfvIVgupIY7iK5RWIWWPO1x6jIBH4gGu9+DnxU1z4d6mFhJvNGmfN1Yu3B9XQ/wt+h7+oxzHKlW/eUtJdu//BLoYpw92Wx93UVieCfFWh+MdCi1jQbxbm3fhh0eJu6uvY1t18tKLi3GS1PSTTV0FFFFSMKKKKACiiigAooooAKKKr6lfWem2E9/qF1Fa2sCF5ZpWCoijuSaErgTsQqlmIAAySe1fNXx8+PYUT+GfAl1knKXWqRnp6rCfX/b/L1rk/jz8cbzxd5/h7ww8tnoOSss3Ky3g9+6xn+71Pf0HiNfS5dlFrVK616L/P8AyPOxGKv7sBzszuzuxZmOWYnJJ9abRRX0JwBRRRQAUUUUAFFFFABRRRQAUUUUAFFFFAHTfDnxxr3gTXk1XRLkqDgXFu5zFcJ/dYfyPUV9rfCj4j6D8Q9G+16bJ5F7CB9rspGHmQn191PZv5HivgOtLwzruq+G9at9Y0W8ks72A5SRD1HcEdCD3Brzcfl0MUuZaS7/AOZ0UMQ6bt0P0eoryv4H/GLSfH9qmn33laf4hjX95bZwk4A5eLPUeq9R7jmvVK+QrUZ0ZuE1ZnrQmpq8QooorIoKKKKACiiigArlviP4F0rx5ptvputXeoxWcMnmmG1nEaytjjfwc46j3rqaKqE5QkpRdmJpNWZ4z/wzZ8OfXWf/AALH/wATR/wzZ8OfXWf/AALH/wATXs1FdP1/E/8APx/eZ+wp/wAp4z/wzZ8OfXWf/Asf/E0f8M2fDn11n/wLH/xNezUUfX8T/wA/H94ewp/ynjP/AAzZ8OfXWf8AwLH/AMTR/wAM2fDn11n/AMCx/wDE17NRR9fxP/Px/eHsKf8AKeM/8M2fDn11n/wLH/xNH/DNnw59dZ/8Cx/8TXs1FH1/E/8APx/eHsKf8p4z/wAM2fDn11n/AMCx/wDE0f8ADNnw59dZ/wDAsf8AxNezUUfX8T/z8f3h7Cn/ACnjP/DNnw59dZ/8Cx/8TR/wzZ8OfXWf/Asf/E17NRR9fxP/AD8f3h7Cn/KeM/8ADNnw59dZ/wDAsf8AxNH/AAzZ8OfXWf8AwLH/AMTXs1FH1/E/8/H94ewp/wAp4z/wzZ8OfXWf/Asf/E0f8M2fDn11n/wLH/xNezUUfX8T/wA/H94ewp/ynjP/AAzZ8OfXWf8AwLH/AMTR/wAM2fDn11n/AMCx/wDE17NRR9fxP/Px/eHsKf8AKeQaf+zv4C0++gvrOfXIbiCRZIpEvcMrA5BBC168g2oF3FsDGT1NLRWNWvUrW9pK5cYRj8KCiiisigooooAKKKKACiiigAooooAKKKKACiiigAooooAKKKKACiiigAooooAKKKKACiiigAooooAKKKKACiiigAooooA//9k=">
            <a:extLst>
              <a:ext uri="{FF2B5EF4-FFF2-40B4-BE49-F238E27FC236}">
                <a16:creationId xmlns:a16="http://schemas.microsoft.com/office/drawing/2014/main" id="{65D9945E-446F-4BB8-8732-C57DD98FA9A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EhAN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szxL4g0Tw3p4v9e1O2062LhBJO+0Fj0ArTr5s/bgdvsXhmPcdnnTNj32jmunB0FiK0abdrmdWfJByPoPw/rmkeINNTUtF1G2v7RyVEsDhlyOo+tcX4h+KEOlardacujSTSW8hjJacICR+BrzX9iOGKTw/wCJfMiR8XsWNyg/8s67jxl8OdX1bxPd32nvZRW8xDDzHKnOOeADXkcSU8ZhfcwerT7Lax7OQfUq028bpG2mrWt/IF+MLbhu8PADvi8z/wCyVdtvi7pbEfaNJvY/+ubK/wDMiudb4TeIgOL3TG9hI/8A8TVK8+GfiuAZjtYLn/rnOv8A7Nivk/refU9ZRb/7dX6I+p+p8P1NIyS/7ef6s9K0/wCI3hO7IVr97Zj2niZR+fT9a6Sw1Cwv4/Msb23uU9YpAw/SvnPUvDmvacCbzSbuJR1cxEr+Y4rNikkhlEkUjxSL0ZSVI/EVUOKMVRfLiKX5p/jcmfCuErR5sPVf4NfhY+qKK+edL8d+KtPCrHqsk8Y/guAJM/ifm/Wuksvi5qkagXmk2k57mN2j/nur1aPFGCmvfvH1V/yueRW4Vx0PgtL52/Ox7FRXlqfF+HaN+hSBu4W4BH/oNU7r4vXrD/RdFt4veScv/ICumXEOXpX9p+D/AMjmjw3mLdvZ/iv8z16iuQ+HXjRfFCTwT2y215AAzKrZV1PcenPb3FdfXp4bE08TTVWk7pnl4rC1cLVdKqrNBRRRW5zhRRRQAUUUUAFFFFABRRRQAUUUUAFFFFABXzX+3B/x7eGv+uk38hX0pXzX+3B/x7eGv+uk38hXo5V/vcPn+Rhiv4TLX7D/APyL/iX/AK/Yv/RdfRVfOv7D/wDyL/iX/r9i/wDRdfRVLNP97n/XQMN/CQUUUV55uFZWreHNC1XP2/S7WZj1fZtf/voYP61q0VE6cKi5Zq68y6dWdN80G0/I8/1P4U6Dcbmsrm7s2PQZEiD8Dz+tc/efCLUVJ+x6vay+nmoyfyzXsFFeVWyHAVdXTt6XX/APXo8QZhS0VS/rZ/8ABPEX+FXiFFLNd6aqgZJMrAAf981wkyCOV4w6uFYjcvRvcV7h8Y/EH9l+H/7NgfF1fgpweVj/AIj+PT868e8NaTNreuWumQ5BmcBmH8KDlm/AZr43OMFh6GIjhsKnzddb6vZH2uS47E18NLE4ppR6aW0W7PTvgZoclvZXGuzZX7SPKhX1QHlvzGPwr0yobC1hsbKGztkCQwoI0X0AGBU1ffYDCRweHjRXT8+p+e5jjJYzEyrPrt6dAooorsOIKKKKACiiigAooooAKKKKACiiigAooooAK+a/24P+Pbw1/wBdJv5CvpSvmv8Abg/49vDX/XSb+Qr0cq/3uHz/ACMMV/CZa/Yf/wCRf8S/9fsX/ouvoqvnX9h//kX/ABL/ANfsX/ouvoqlmn+9z/roGG/hIKKKK883CiiigApk8scELzTOEjjUs7HoABkmn1j+Nbe4u/Cep29rkzPbttA6nuR+I4rOrNwhKSV2kaUYKdSMZOybR4N411yTxB4iuNQbcIidkCn+GMdB/X6k16X8EvD/ANj0uTXbhP312NsORysYPX8T+gFeNjg/MucHkdK+l/C1/Z6l4fsrvT0WO3aIBYx/yzxwV/DGK+G4chHFY2deq7yWvzfX5fqfe8SzlhcDDD0laL0+S6fP9DTooor70/PgooooAKKKKACiiigArB8deLtD8F6BLrWvXQgt0O1FAy8r9kUdya3q+I/2nfGNx4o+Jd5YJMTp2jubW3jB+UyD/WP9d3y/RfrXdl+D+tVeV7Lcxr1fZRv1Nzxn+0n4x1K5kTw7b2ui2fIQsgmnI7Ek/KD7YP1rntJ+PfxQsLgSy6/HqC/887q0j2/+OBT+teYUV9bHAYaMeVQR5Tr1G73PtD4L/HLSPHFwmjarbrpWtkfIm/MVx/uE9/8AZP4Zr2CvzTtp5rW5iubeV4ponDxyIcFWByCDX338GPFbeM/h1petzEG6ZPKusf8APVOGP48H8a+dzXL44e1Sn8L/AAPQwtd1PdludjRRRXjHWFfNf7cH/Ht4a/66TfyFfSlfNf7cH/Ht4a/66TfyFejlX+9w+f5GGK/hMtfsP/8AIv8AiX/r9i/9F19FV86/sP8A/Iv+Jf8Ar9i/9F16d4k+Jmm6RqNxp8en3VxPA5Rzwqgj68/pXLn2Mo4XEzlWlZX/AEOrLMFXxcVCjG7O8orx64+LupNnyNHtY/TdKW/oKrp8WddDAtY2LDuBuH9a+afEuXp/E/uZ7q4YzBr4V96PaaK8jtfi9dBgLrRYmXuY5yD+RFdBpnxU8O3JC3Ud3ZH1ePcPzXNb0c9wFV2VRL1uvzMK2QZhSV3Tv6Wf5HeUVn6XrWk6om/T9RtrgeiSAkfhWhXqwnGa5ou6PJnCUHyyVmeD/Frw7/YviE3VvHts73MiYHCv/Ev9fxrT+CfiL7HqcmhXMmILs7oMnhZB1H4j9R716T440KPxD4duLAgeeBvgY/wyDp+fT8a+df8ASLO7/jguIJPoyOp/mCK+DzKlLKMwjiaa92Wv+a/r9D9AyytDOMulhqr95af5M+pqKxPBOux+IfDtvqC7RLjZOg/hkHUf1Hsa26+6pVY1YKpB3T1PgK1KdGo6c1ZrQKKKK0MwooooAKKKKAA1+dnxDgmtvH/iKGdGSRdVuchuvMrEH8QQfxr9E6+U/wBrf4c3VnrjeO9Kt2lsrsKuoKikmGUDAkP+ywAHsR717WSV406zjL7Rx4yDlC66Hz3RRRX1h5YV9lfsd280Pwi3yqVWbUZpI891woz+YNfKPgfwtq/jHxFb6Jo1u0s0rDe+PliTu7HsBX374L0C08L+FtP0Cx/1FlCIwx6sepb8SSa8LPa8VTVLq3c7sFB8zka9FFNmkjhjaSaRI0UZZmOAPxr5Y9IdXzX+3B/x7eGv+uk38hXdfEH4+eCPDBktbG4bXL9cjyrMgop/2n6D6DJr5f8Ai18Sda+I2qwXWpww2tvaqy29tCSQmTyST1PvxXuZVgqyrRqyjZI48VWhyOKep7V+xHsk0XxLA27/AI+omwCR/B7V3PxB8Caxq/i6S80uCI28yKXd5AoVgMH3NfKfwv8AH+ufD7XhqekyeZBJhbu0b7k6Dt7N6GvvTw7qttrmhWOsWZzBeQLMn0YZxXncT5RHFS/ffC3dW7pHfkmaVME+alva2p5bafCPUmGbrVbWP2jVm/nirTfCBsDbrgJ75g/+vXq9FfMx4dy9K3J+L/zPblxLmLd+f8F/keMXfwl1qME21/ZTDsDuUn9MVzeq+C/E2mgtcaTMyDq8X7wD6kV9F0VzVuF8HNe43H53/M6aHFeNg/fSkvS35HysPMglDfPFIvQ8qwrc03xj4m08KtvrFwyD+GUiQH/vrn9a991TQ9I1RSuoadbXGerMg3fmOa5fUPhf4ZuGLQLdWp7COTKj8D/jXlS4bxuHd8NV/FpnrR4mwOJXLiaX4KS/r5HCRfFLxSgAb7BIM87oDk/k1cprepTavqc2o3McEc0x3OIVKqT64yeTXp03wgtSxMWtzKM8BoAf1zTrf4Q2asDPrU7r3VYQv65rnr5VnOIShV1XnJf5nRQzbJcO3Olo/KL/AMjF+Bd9cxeI7nT0y1vPAZHHZWUjDfrj8q9orB8J+E9J8NLKdPSRpZQA8srZYj09hW9X1uT4Org8KqVV3evy8j5DOsbSxmLdWkrLT5+YUUUV6h5IUUUUAFFFFABTJ4op4XhmjSWKRSro6gqwPUEHqKi1K+s9Nspb3ULqG1tolLSSyuFVR7k14P42/aa0LTruS18MaTLrBQkfaJX8qFj/ALPBYj3xXRQwtau7U43InUjBe8zW8a/s4+DNbupLvR7i50GaRtzJCBJDnvhD0z9fwrA079lnR47pHv8AxXfXEAPzRx2yxlv+BZOPyrA/4ap1r/oTdP8A/A9//iKP+Gqda/6E3T//AAPf/wCIr2Y0c1jHlT/FHG54Vu/+Z9C+BPBPhrwTppsfD2nJbBsebKfmllPqzHk/y9q19Z1bTdGsXvtWv7eytkGWlnkCKB+NfK+sftQeKbqxeHTvD2m6fOwwJ2mabb/wEgV414p8TeIPFF6bzxBq11qEucqJX+VP91RwPwFZ0smxFWXNWdvxZUsXTirQR9OfED9pbQNN8y08JWL6xcDI+0yZjt1Pt3b8Bj3r568d/Ejxl40kb+3NYla2J4tIP3cA9to+9/wImuRor3MNl9DD6xjr3ZxVMROpuwFFbPhXwt4h8U3os9A0m6v5D1MaHYo9WboBXQ/E74Ya58PdO0q51y5tGm1AuPIhYsYivYnofwrodempqm5avoZqEmua2hy/hvQ9V8Sazb6Po1pJc3lw21FUZA/2j6AdzX6CeBdDTw14O0nQUbcLG1SHPqQOf1rwL9iC3tyniS7MKG4DxRiTHzBcE4z6Zr6Xr5nOsVKdX2PSJ6WDpqMebuFFFFeIdgUUUUAFFFFABRRRQAUUUUAFFFFABRRSSOscbSSMFRQSzE4AHrQAtebfFb4x+FvAcclq0w1LWMfJY27AlT2Lnoo/WvFPjN+0Fqmr3FzovguQ2GmAmNr9f9dcDoSv91T2PU+1eCyO8kjSSO0kjnczsxLMfUk9TX0GCyVytOvou3+Zw1sYlpA6/wCJXxI8U+Pr0yazeFLNTmKxhJWGP8P4j7n9K46igEHpX0lOnGnHlgrI86UnJ3YUUUVQgoNFfQv7Hvg/w54g/tvVta0uC/ubCeFLbzhuVNysSdvQngdawxWIWHpOpJXsaUqbqSUUeWeBPhl4z8ZyA6Po8wts4a6uB5cQ/E9fwr6F+H/7Nfh3SzHdeK7x9auRgmCPMduD6f3m/Svd4o44o1jiRURRhVUYAHoBTq+WxOcV62kfdXl/melTwkIb6lTSdM07SbJLLS7G3s7ZB8scMYRf07+9fO37cH/Ht4a/66TfyFfSlfNf7cH/AB7eGv8ArpN/IVllTbxcG/P8isT/AAmO/Yf/AOPHxL/12i/9BNfSVfNv7D//AB4+Jf8ArtF/6Ca+kqM1/wB7n8vyHhv4SCiiivONwooooAKKKKACiiigAooooAKKKKACsXx7ZXepeB9e07T223l1ptxDAfR2jYL+pFbVFOMuVpiauj80HVkdkdSjKSGUjBBHUGkr3r9rT4c/2HrY8aaTb7dO1GTbeqg4huD0b6P/AOhD3rwWvvsNiI4ikqkep4dSm6cnFnsP7OPwq0z4g3N5qOs37LY2EiK1pEcSTEgnk/wrx+NT/ta6JpOgeMNF07RtPt7G1j0wARwoFHDtyfU+5rivg745u/AHjS21iLc9nJiG+hB/1kJPP4jqPcV3n7YF9aap4v0DUrCZZ7W60hZYZFPDKXJBrhlGssfFyfutO33G6cHQdlqeIUUUV6pyhX1H+w7/AMgbxT/19W//AKA1fLlfUf7Dv/IG8U/9fVv/AOgNXm5v/ukvl+Z04T+Kj6Nooor4s9cK+a/24P8Aj28Nf9dJv5CvpSvmv9uD/j28Nf8AXSb+Qr0cq/3uHz/IwxX8Jjv2H/8Ajx8S/wDXaL/0E19JV82/sP8A/Hj4l/67Rf8AoJr6SozX/e5/L8gw38JBRRRXnG4UUUUAFFFFABRRRQAUUUUAFFFFABRRRQBneJdF0/xFoN5ouqQLPZ3cRjkU+h7j0IPIPqK+A/iT4R1DwP4wvfD2obmMLboJiMCeI/dcfXofQgiv0Nryj9pP4cDxx4RN9p0IOuaYrSWxA5mTq0X44yPce9erlWN+r1OWT91/1c5sVR9pG63R8TVavNQvLy1tLW5uHlis0MdurH/VqW3FR7ZJP41WIKkqylSDggjBB9KSvsbJnkBRRRQAV9P/ALE1xBa+H/Fc9zNHBElzblpJGCqo2N1Jr5gqaO6uY7aS2juJkgkIMkSuQrkdMjofxrmxmH+s0XTva5pSqeznzH2Z46/aC8DeHXe20+WXXbtcgpaf6sH0Lniua8PftQaDdaikGs6Dd6dbucG4SQSBPcqOcfSvlKiuKOS4ZRs7t97mzxlS9z9KNNvrPUrCC/sLiO5tZ0EkUsbZV1PQg185/twf8e3hr/rpN/IVP+xV4lubnTtY8LXErSRWe25tgf8AlmrHDKPx5qD9uD/j28Nf9dJv5CvIwmHeHzBU30/yOurU9ph3Id+w/wD8ePiX/rtF/wCgmvpKvm39h/8A48fEv/XaL/0E19JVz5r/AL3P5fkaYb+EgooorzjcKKKKACiiigAooooAKKKKACiiigAooooAKKKKAPkP9q34bSaB4gfxhpFqf7J1F83aovFvOepPordfrn1rwuv0rvLW3vLWS1u4I54JBteORQysPQg1+f8A8YLPTtO+J/iGx0m2S2soLxkiiT7qcDIHtnNfWZPjpVo+yktYrfyPLxdFQfMupylFFFe0cYUUU6OOSTf5cbv5a732qTtX1OOg96AG0UUUAfQX7EX/ACOPiL/sHxf+jDW1+3B/x7eGv+uk38hWL+xF/wAjj4i/7B8X/ow1tftwf8e3hr/rpN/IV89P/kbL+uh3x/3V/wBdR37D/wDx4+Jf+u0X/oJr6Sr5t/Yf/wCPHxL/ANdov/QTX0lXl5r/AL3P5fkdWG/hIKKKK843CiiigAooooAKKKKACiiigAooooAKKKKACiiigBGO1S3oM1+dHje4+2eNdeu924TancyA+xlYiv0O1i4W10m7uW6RQO5/BSa/NoyPKTLIxZ3O5ie5PJNfRZBHWcvT9Tz8c/hQlanhbQdV8T69baJott9pvrkkRpuwMAZJJ7ADk1l17N+x7Yi5+LRuioJs7GWQH03YT/2avdxVV0aMqi6I4qceeaidx4D/AGYreMx3XjPV2nPBazsjtX6FzyfwxXqHizwj4b8L/CjxDZ6Fo1pZRf2dNu2Rjc3y9Sepr0KuZ+Kv/JNvEX/YOm/9BNfHSxtbEVI+0l1XoeuqMIRfKj89F+6PpS0i/dH0pa+5PFPoL9iL/kcfEX/YPi/9GGtr9uD/AI9vDX/XSb+QrF/Yi/5HHxF/2D4v/Rhra/bg/wCPbw1/10m/kK+dn/yNl/XQ74/7q/66jv2H/wDjx8S/9dov/QTX0lXzb+w//wAePiX/AK7Rf+gmvpKvLzX/AHufy/I6sN/CQUUUV5xuFFFFABRRRQAUUUUAFFFFABRRRQAUUUUAFFFFAHK/F+9bT/hb4nvEIDx6XOUz/e2ED9a/PkcDFfcv7Tt6bH4J68w6zLFABn+/Kqn9Ca+Gq+qyGNqMpef6HmY5++kFfQ37Edju8T+INSyf3dmkGO3zOG/9lr55r6l/YgtGTQ/El8wG2W5hjX/gKtn+YrrzaXLhJfL8zLCq9VH0XXM/FX/km3iL/sHTf+gmumqlr+nRavol7pc/+ru4Hhb6MMV8bTlyzTZ67V0fm2v3R9KWtjxj4b1Twl4iutB1e3eG4t2IUsOJUz8rr6gisc8Dmv0KMlJKUdmeC01oz6A/YjYjxp4gXbkHTo8n0/eVuftwf8e3hr/rpN/IVufsgeCL7QfD194l1S2a3uNV2rbo64cQLyCR7k5FYf7cH/Ht4a/66TfyFfOe0jUzVOP9aHocrjhdf61HfsP/APHj4l/67Rf+gmvpKvm39h//AI8fEv8A12i/9BNfSVedmv8Avc/l+R0Yb+EgooorzjcKKKKACiiigAooooAKKKKACiiigAooooAKKKKAPFf2yLwW/wAJ4rYnBu9RhjA9cBn/APZK+Oa+pv23rxV8P+HNP3DdJeSTAd8Im3/2cV8s19jksbYVPu2eTjHeqFfYn7Gtq0PwruLhkKmfUpSCe6hUAP55r47r7j/Zetlt/gnobqAPP82U8dT5jD+lRnkrYZLux4JfvPkem0jEKpZiAAMkntUN/eWun2U17e3EdvbQoXllkbaqKOpJr5K+PPx0uvExm8PeEppLTRclZ7oZWS7HoO6p+p7+lfOYTB1MVPljt1Z6FWtGmrs0v2pPid4Z11T4X0XT7LU54G/e6oyBvJPdYT3Pq3T09a8L8L6r/YfiPT9ZFnBefY51m+zzjKSY7Gs2lVWbO1ScDJwOg9a+yw+FhQpeyjseRUqynLmZ+gPwv8f+H/H2hrfaNNsmjUC4tH4kgb0I7j0I4rxn9uD/AI9vDX/XSb+Qr558KeItZ8La3BrGh30lpdwnhlPDDurDoQfQ16D8bvidafEbw14eZrZrXVLN5BeRAfIcgYZD6H0PSvKpZZLDYuM4ax/LQ6pYlVKTi9z0f9h//jx8S/8AXaL/ANBNfSVfNv7D/wDx4+Jf+u0X/oJr6SryM1/3ufy/I68N/CQUUUV5xuFFFFABRRRQAUUUUAFFFFABRRRQAUUUUAFFFFAHyn+27d+Z4p8O2XP7izmk/wC+3Uf+yV8919BftsaPPD4u0XXvKbyLmzNqZP4Q6MWC+xIcn8D6V8+19vldvqkLf1qeNif4rA9DX3d4D1XRvBXwQ0LUNavIrOyg06ORmY8sWG7aoH3mOeAOa+ETyMV0XjDxnr/iqHT7bVbstaadbx29rbJ8scaooXOO7HHJP8qWPwbxfJG9knqFCt7K76nW/G34vav8QbxrK38yw0CJ8xWgbmYg8PJjqfQdB+teYUUV2UaMKMFCCsjKc3N3kFdZ8IdUt9I+I+jXF6kcllLOLa6SRQyvFJ8rAg/UVydKjvG6yRsVkQhlI7Ecg1VSCnBxfUUXZpnvHx6+BVz4dM/iLwfbyXOkcvPZqN0lqO5XuyfqPpXg1fod8NdaTxH4A0XWA3mfabNC5PdgMNn8Qa8W+PfwFjvxceJfA9skV3zJc6agws3ctH6N/s9D9a8HAZq4y9jiHqtL/wCf+Z3V8Ndc9M5n9jnxZo+ja1qmg6ncpazakUe1kkbCu68bM9j6etfWNfmnIk1vcNHIskM0T4ZWBVkYHoe4INfRnwF+PbWwt/DXjq6Lw8R2upvyU9Fl9R/tfn60s1y2U5OvT17r/IeFxCS5JH1BRTY5EkjWSN1dGAZWU5BB6EGnV80egFFFFABRRRQAUUUUAFFFFABRRRQAUUUUAFFFFAGN4z8MaL4v0CfRNdtFubSXnrhkYdGU9QR618bfHX4Z6T8O7+GGy8UR6hJcNuSxkjxcRR/3nI4xngcDPpwa93+PPxvsvCCTaB4akivdfIKyyfeis/r/AHn9F7d/Q/Imq6he6rqM+o6ldS3V3cOZJZpGyzse5r6XJsPiIrnbtHt3/wAjzsXUpvS12VaKKK+hOAKKKKACiiigD6+/Y213+0Ph3d6NI5aTTLshc/3HG4Aew5r3Kvjf9kXxNbaF8Qrqxv7uO2tNQs2BeaQJGrp8wyScZIyK9N+Kn7Rmi6TFNp3gtV1a/wAFftjgi3iPqO7n8h7mvksdgKs8XKNOO+v3nq0a0VSTkzb+OvwV07xvFJrOiiKw8QIv3sYjugP4X9/RvzzXx5rmlajomq3GlatZy2d7bttlikXBHv7g9j3rorr4nfEG51JtQk8YayszPvxHdMiA+gQHaB7YxXS6p8RtI8eaPFpvxE05l1OBdtrr1hGBKvtLHwHX1wRjsM17GEpYnCRUZvmj5br/ADRyVZU6rutGaPwI+Nl/4Lkh0PxA0194fJ2qc7pLT3X1X/Z/L0P2Bo+pWGsaZBqWl3cV3Z3CB4pomyrCvzfvIVgupIY7iK5RWIWWPO1x6jIBH4gGu9+DnxU1z4d6mFhJvNGmfN1Yu3B9XQ/wt+h7+oxzHKlW/eUtJdu//BLoYpw92Wx93UVieCfFWh+MdCi1jQbxbm3fhh0eJu6uvY1t18tKLi3GS1PSTTV0FFFFSMKKKKACiiigAooooAKKKr6lfWem2E9/qF1Fa2sCF5ZpWCoijuSaErgTsQqlmIAAySe1fNXx8+PYUT+GfAl1knKXWqRnp6rCfX/b/L1rk/jz8cbzxd5/h7ww8tnoOSss3Ky3g9+6xn+71Pf0HiNfS5dlFrVK616L/P8AyPOxGKv7sBzszuzuxZmOWYnJJ9abRRX0JwBRRRQAUUUUAFFFFABRRRQAUUUUAFFFFAHTfDnxxr3gTXk1XRLkqDgXFu5zFcJ/dYfyPUV9rfCj4j6D8Q9G+16bJ5F7CB9rspGHmQn191PZv5HivgOtLwzruq+G9at9Y0W8ks72A5SRD1HcEdCD3Brzcfl0MUuZaS7/AOZ0UMQ6bt0P0eoryv4H/GLSfH9qmn33laf4hjX95bZwk4A5eLPUeq9R7jmvVK+QrUZ0ZuE1ZnrQmpq8QooorIoKKKKACiiigArlviP4F0rx5ptvputXeoxWcMnmmG1nEaytjjfwc46j3rqaKqE5QkpRdmJpNWZ4z/wzZ8OfXWf/AALH/wATR/wzZ8OfXWf/AALH/wATXs1FdP1/E/8APx/eZ+wp/wAp4z/wzZ8OfXWf/Asf/E0f8M2fDn11n/wLH/xNezUUfX8T/wA/H94ewp/ynjP/AAzZ8OfXWf8AwLH/AMTR/wAM2fDn11n/AMCx/wDE17NRR9fxP/Px/eHsKf8AKeM/8M2fDn11n/wLH/xNH/DNnw59dZ/8Cx/8TXs1FH1/E/8APx/eHsKf8p4z/wAM2fDn11n/AMCx/wDE0f8ADNnw59dZ/wDAsf8AxNezUUfX8T/z8f3h7Cn/ACnjP/DNnw59dZ/8Cx/8TR/wzZ8OfXWf/Asf/E17NRR9fxP/AD8f3h7Cn/KeM/8ADNnw59dZ/wDAsf8AxNH/AAzZ8OfXWf8AwLH/AMTXs1FH1/E/8/H94ewp/wAp4z/wzZ8OfXWf/Asf/E0f8M2fDn11n/wLH/xNezUUfX8T/wA/H94ewp/ynjP/AAzZ8OfXWf8AwLH/AMTR/wAM2fDn11n/AMCx/wDE17NRR9fxP/Px/eHsKf8AKeQaf+zv4C0++gvrOfXIbiCRZIpEvcMrA5BBC168g2oF3FsDGT1NLRWNWvUrW9pK5cYRj8KCiiisigooooAKKKKACiiigAooooAKKKKACiiigAooooAKKKKACiiigAooooAKKKKACiiigAooooAKKKKACiiigAooooA//9k=">
            <a:extLst>
              <a:ext uri="{FF2B5EF4-FFF2-40B4-BE49-F238E27FC236}">
                <a16:creationId xmlns:a16="http://schemas.microsoft.com/office/drawing/2014/main" id="{FD926CFE-34D7-49CE-8D0E-AC55AC8E281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g;base64,%20/9j/4AAQSkZJRgABAQEAYABgAAD/2wBDAAUDBAQEAwUEBAQFBQUGBwwIBwcHBw8LCwkMEQ8SEhEPERETFhwXExQaFRERGCEYGh0dHx8fExciJCIeJBweHx7/2wBDAQUFBQcGBw4ICA4eFBEUHh4eHh4eHh4eHh4eHh4eHh4eHh4eHh4eHh4eHh4eHh4eHh4eHh4eHh4eHh4eHh4eHh7/wAARCAEhAN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szxL4g0Tw3p4v9e1O2062LhBJO+0Fj0ArTr5s/bgdvsXhmPcdnnTNj32jmunB0FiK0abdrmdWfJByPoPw/rmkeINNTUtF1G2v7RyVEsDhlyOo+tcX4h+KEOlardacujSTSW8hjJacICR+BrzX9iOGKTw/wCJfMiR8XsWNyg/8s67jxl8OdX1bxPd32nvZRW8xDDzHKnOOeADXkcSU8ZhfcwerT7Lax7OQfUq028bpG2mrWt/IF+MLbhu8PADvi8z/wCyVdtvi7pbEfaNJvY/+ubK/wDMiudb4TeIgOL3TG9hI/8A8TVK8+GfiuAZjtYLn/rnOv8A7Nivk/refU9ZRb/7dX6I+p+p8P1NIyS/7ef6s9K0/wCI3hO7IVr97Zj2niZR+fT9a6Sw1Cwv4/Msb23uU9YpAw/SvnPUvDmvacCbzSbuJR1cxEr+Y4rNikkhlEkUjxSL0ZSVI/EVUOKMVRfLiKX5p/jcmfCuErR5sPVf4NfhY+qKK+edL8d+KtPCrHqsk8Y/guAJM/ifm/Wuksvi5qkagXmk2k57mN2j/nur1aPFGCmvfvH1V/yueRW4Vx0PgtL52/Ox7FRXlqfF+HaN+hSBu4W4BH/oNU7r4vXrD/RdFt4veScv/ICumXEOXpX9p+D/AMjmjw3mLdvZ/iv8z16iuQ+HXjRfFCTwT2y215AAzKrZV1PcenPb3FdfXp4bE08TTVWk7pnl4rC1cLVdKqrNBRRRW5zhRRRQAUUUUAFFFFABRRRQAUUUUAFFFFABXzX+3B/x7eGv+uk38hX0pXzX+3B/x7eGv+uk38hXo5V/vcPn+Rhiv4TLX7D/APyL/iX/AK/Yv/RdfRVfOv7D/wDyL/iX/r9i/wDRdfRVLNP97n/XQMN/CQUUUV55uFZWreHNC1XP2/S7WZj1fZtf/voYP61q0VE6cKi5Zq68y6dWdN80G0/I8/1P4U6Dcbmsrm7s2PQZEiD8Dz+tc/efCLUVJ+x6vay+nmoyfyzXsFFeVWyHAVdXTt6XX/APXo8QZhS0VS/rZ/8ABPEX+FXiFFLNd6aqgZJMrAAf981wkyCOV4w6uFYjcvRvcV7h8Y/EH9l+H/7NgfF1fgpweVj/AIj+PT868e8NaTNreuWumQ5BmcBmH8KDlm/AZr43OMFh6GIjhsKnzddb6vZH2uS47E18NLE4ppR6aW0W7PTvgZoclvZXGuzZX7SPKhX1QHlvzGPwr0yobC1hsbKGztkCQwoI0X0AGBU1ffYDCRweHjRXT8+p+e5jjJYzEyrPrt6dAooorsOIKKKKACiiigAooooAKKKKACiiigAooooAK+a/24P+Pbw1/wBdJv5CvpSvmv8Abg/49vDX/XSb+Qr0cq/3uHz/ACMMV/CZa/Yf/wCRf8S/9fsX/ouvoqvnX9h//kX/ABL/ANfsX/ouvoqlmn+9z/roGG/hIKKKK883CiiigApk8scELzTOEjjUs7HoABkmn1j+Nbe4u/Cep29rkzPbttA6nuR+I4rOrNwhKSV2kaUYKdSMZOybR4N411yTxB4iuNQbcIidkCn+GMdB/X6k16X8EvD/ANj0uTXbhP312NsORysYPX8T+gFeNjg/MucHkdK+l/C1/Z6l4fsrvT0WO3aIBYx/yzxwV/DGK+G4chHFY2deq7yWvzfX5fqfe8SzlhcDDD0laL0+S6fP9DTooor70/PgooooAKKKKACiiigArB8deLtD8F6BLrWvXQgt0O1FAy8r9kUdya3q+I/2nfGNx4o+Jd5YJMTp2jubW3jB+UyD/WP9d3y/RfrXdl+D+tVeV7Lcxr1fZRv1Nzxn+0n4x1K5kTw7b2ui2fIQsgmnI7Ek/KD7YP1rntJ+PfxQsLgSy6/HqC/887q0j2/+OBT+teYUV9bHAYaMeVQR5Tr1G73PtD4L/HLSPHFwmjarbrpWtkfIm/MVx/uE9/8AZP4Zr2CvzTtp5rW5iubeV4ponDxyIcFWByCDX338GPFbeM/h1petzEG6ZPKusf8APVOGP48H8a+dzXL44e1Sn8L/AAPQwtd1PdludjRRRXjHWFfNf7cH/Ht4a/66TfyFfSlfNf7cH/Ht4a/66TfyFejlX+9w+f5GGK/hMtfsP/8AIv8AiX/r9i/9F19FV86/sP8A/Iv+Jf8Ar9i/9F16d4k+Jmm6RqNxp8en3VxPA5Rzwqgj68/pXLn2Mo4XEzlWlZX/AEOrLMFXxcVCjG7O8orx64+LupNnyNHtY/TdKW/oKrp8WddDAtY2LDuBuH9a+afEuXp/E/uZ7q4YzBr4V96PaaK8jtfi9dBgLrRYmXuY5yD+RFdBpnxU8O3JC3Ud3ZH1ePcPzXNb0c9wFV2VRL1uvzMK2QZhSV3Tv6Wf5HeUVn6XrWk6om/T9RtrgeiSAkfhWhXqwnGa5ou6PJnCUHyyVmeD/Frw7/YviE3VvHts73MiYHCv/Ev9fxrT+CfiL7HqcmhXMmILs7oMnhZB1H4j9R716T440KPxD4duLAgeeBvgY/wyDp+fT8a+df8ASLO7/jguIJPoyOp/mCK+DzKlLKMwjiaa92Wv+a/r9D9AyytDOMulhqr95af5M+pqKxPBOux+IfDtvqC7RLjZOg/hkHUf1Hsa26+6pVY1YKpB3T1PgK1KdGo6c1ZrQKKKK0MwooooAKKKKAA1+dnxDgmtvH/iKGdGSRdVuchuvMrEH8QQfxr9E6+U/wBrf4c3VnrjeO9Kt2lsrsKuoKikmGUDAkP+ywAHsR717WSV406zjL7Rx4yDlC66Hz3RRRX1h5YV9lfsd280Pwi3yqVWbUZpI891woz+YNfKPgfwtq/jHxFb6Jo1u0s0rDe+PliTu7HsBX374L0C08L+FtP0Cx/1FlCIwx6sepb8SSa8LPa8VTVLq3c7sFB8zka9FFNmkjhjaSaRI0UZZmOAPxr5Y9IdXzX+3B/x7eGv+uk38hXdfEH4+eCPDBktbG4bXL9cjyrMgop/2n6D6DJr5f8Ai18Sda+I2qwXWpww2tvaqy29tCSQmTyST1PvxXuZVgqyrRqyjZI48VWhyOKep7V+xHsk0XxLA27/AI+omwCR/B7V3PxB8Caxq/i6S80uCI28yKXd5AoVgMH3NfKfwv8AH+ufD7XhqekyeZBJhbu0b7k6Dt7N6GvvTw7qttrmhWOsWZzBeQLMn0YZxXncT5RHFS/ffC3dW7pHfkmaVME+alva2p5bafCPUmGbrVbWP2jVm/nirTfCBsDbrgJ75g/+vXq9FfMx4dy9K3J+L/zPblxLmLd+f8F/keMXfwl1qME21/ZTDsDuUn9MVzeq+C/E2mgtcaTMyDq8X7wD6kV9F0VzVuF8HNe43H53/M6aHFeNg/fSkvS35HysPMglDfPFIvQ8qwrc03xj4m08KtvrFwyD+GUiQH/vrn9a991TQ9I1RSuoadbXGerMg3fmOa5fUPhf4ZuGLQLdWp7COTKj8D/jXlS4bxuHd8NV/FpnrR4mwOJXLiaX4KS/r5HCRfFLxSgAb7BIM87oDk/k1cprepTavqc2o3McEc0x3OIVKqT64yeTXp03wgtSxMWtzKM8BoAf1zTrf4Q2asDPrU7r3VYQv65rnr5VnOIShV1XnJf5nRQzbJcO3Olo/KL/AMjF+Bd9cxeI7nT0y1vPAZHHZWUjDfrj8q9orB8J+E9J8NLKdPSRpZQA8srZYj09hW9X1uT4Org8KqVV3evy8j5DOsbSxmLdWkrLT5+YUUUV6h5IUUUUAFFFFABTJ4op4XhmjSWKRSro6gqwPUEHqKi1K+s9Nspb3ULqG1tolLSSyuFVR7k14P42/aa0LTruS18MaTLrBQkfaJX8qFj/ALPBYj3xXRQwtau7U43InUjBe8zW8a/s4+DNbupLvR7i50GaRtzJCBJDnvhD0z9fwrA079lnR47pHv8AxXfXEAPzRx2yxlv+BZOPyrA/4ap1r/oTdP8A/A9//iKP+Gqda/6E3T//AAPf/wCIr2Y0c1jHlT/FHG54Vu/+Z9C+BPBPhrwTppsfD2nJbBsebKfmllPqzHk/y9q19Z1bTdGsXvtWv7eytkGWlnkCKB+NfK+sftQeKbqxeHTvD2m6fOwwJ2mabb/wEgV414p8TeIPFF6bzxBq11qEucqJX+VP91RwPwFZ0smxFWXNWdvxZUsXTirQR9OfED9pbQNN8y08JWL6xcDI+0yZjt1Pt3b8Bj3r568d/Ejxl40kb+3NYla2J4tIP3cA9to+9/wImuRor3MNl9DD6xjr3ZxVMROpuwFFbPhXwt4h8U3os9A0m6v5D1MaHYo9WboBXQ/E74Ya58PdO0q51y5tGm1AuPIhYsYivYnofwrodempqm5avoZqEmua2hy/hvQ9V8Sazb6Po1pJc3lw21FUZA/2j6AdzX6CeBdDTw14O0nQUbcLG1SHPqQOf1rwL9iC3tyniS7MKG4DxRiTHzBcE4z6Zr6Xr5nOsVKdX2PSJ6WDpqMebuFFFFeIdgUUUUAFFFFABRRRQAUUUUAFFFFABRRSSOscbSSMFRQSzE4AHrQAtebfFb4x+FvAcclq0w1LWMfJY27AlT2Lnoo/WvFPjN+0Fqmr3FzovguQ2GmAmNr9f9dcDoSv91T2PU+1eCyO8kjSSO0kjnczsxLMfUk9TX0GCyVytOvou3+Zw1sYlpA6/wCJXxI8U+Pr0yazeFLNTmKxhJWGP8P4j7n9K46igEHpX0lOnGnHlgrI86UnJ3YUUUVQgoNFfQv7Hvg/w54g/tvVta0uC/ubCeFLbzhuVNysSdvQngdawxWIWHpOpJXsaUqbqSUUeWeBPhl4z8ZyA6Po8wts4a6uB5cQ/E9fwr6F+H/7Nfh3SzHdeK7x9auRgmCPMduD6f3m/Svd4o44o1jiRURRhVUYAHoBTq+WxOcV62kfdXl/melTwkIb6lTSdM07SbJLLS7G3s7ZB8scMYRf07+9fO37cH/Ht4a/66TfyFfSlfNf7cH/AB7eGv8ArpN/IVllTbxcG/P8isT/AAmO/Yf/AOPHxL/12i/9BNfSVfNv7D//AB4+Jf8ArtF/6Ca+kqM1/wB7n8vyHhv4SCiiivONwooooAKKKKACiiigAooooAKKKKACsXx7ZXepeB9e07T223l1ptxDAfR2jYL+pFbVFOMuVpiauj80HVkdkdSjKSGUjBBHUGkr3r9rT4c/2HrY8aaTb7dO1GTbeqg4huD0b6P/AOhD3rwWvvsNiI4ikqkep4dSm6cnFnsP7OPwq0z4g3N5qOs37LY2EiK1pEcSTEgnk/wrx+NT/ta6JpOgeMNF07RtPt7G1j0wARwoFHDtyfU+5rivg745u/AHjS21iLc9nJiG+hB/1kJPP4jqPcV3n7YF9aap4v0DUrCZZ7W60hZYZFPDKXJBrhlGssfFyfutO33G6cHQdlqeIUUUV6pyhX1H+w7/AMgbxT/19W//AKA1fLlfUf7Dv/IG8U/9fVv/AOgNXm5v/ukvl+Z04T+Kj6Nooor4s9cK+a/24P8Aj28Nf9dJv5CvpSvmv9uD/j28Nf8AXSb+Qr0cq/3uHz/IwxX8Jjv2H/8Ajx8S/wDXaL/0E19JV82/sP8A/Hj4l/67Rf8AoJr6SozX/e5/L8gw38JBRRRXnG4UUUUAFFFFABRRRQAUUUUAFFFFABRRRQBneJdF0/xFoN5ouqQLPZ3cRjkU+h7j0IPIPqK+A/iT4R1DwP4wvfD2obmMLboJiMCeI/dcfXofQgiv0Nryj9pP4cDxx4RN9p0IOuaYrSWxA5mTq0X44yPce9erlWN+r1OWT91/1c5sVR9pG63R8TVavNQvLy1tLW5uHlis0MdurH/VqW3FR7ZJP41WIKkqylSDggjBB9KSvsbJnkBRRRQAV9P/ALE1xBa+H/Fc9zNHBElzblpJGCqo2N1Jr5gqaO6uY7aS2juJkgkIMkSuQrkdMjofxrmxmH+s0XTva5pSqeznzH2Z46/aC8DeHXe20+WXXbtcgpaf6sH0Lniua8PftQaDdaikGs6Dd6dbucG4SQSBPcqOcfSvlKiuKOS4ZRs7t97mzxlS9z9KNNvrPUrCC/sLiO5tZ0EkUsbZV1PQg185/twf8e3hr/rpN/IVP+xV4lubnTtY8LXErSRWe25tgf8AlmrHDKPx5qD9uD/j28Nf9dJv5CvIwmHeHzBU30/yOurU9ph3Id+w/wD8ePiX/rtF/wCgmvpKvm39h/8A48fEv/XaL/0E19JVz5r/AL3P5fkaYb+EgooorzjcKKKKACiiigAooooAKKKKACiiigAooooAKKKKAPkP9q34bSaB4gfxhpFqf7J1F83aovFvOepPordfrn1rwuv0rvLW3vLWS1u4I54JBteORQysPQg1+f8A8YLPTtO+J/iGx0m2S2soLxkiiT7qcDIHtnNfWZPjpVo+yktYrfyPLxdFQfMupylFFFe0cYUUU6OOSTf5cbv5a732qTtX1OOg96AG0UUUAfQX7EX/ACOPiL/sHxf+jDW1+3B/x7eGv+uk38hWL+xF/wAjj4i/7B8X/ow1tftwf8e3hr/rpN/IV89P/kbL+uh3x/3V/wBdR37D/wDx4+Jf+u0X/oJr6Sr5t/Yf/wCPHxL/ANdov/QTX0lXl5r/AL3P5fkdWG/hIKKKK843CiiigAooooAKKKKACiiigAooooAKKKKACiiigBGO1S3oM1+dHje4+2eNdeu924TancyA+xlYiv0O1i4W10m7uW6RQO5/BSa/NoyPKTLIxZ3O5ie5PJNfRZBHWcvT9Tz8c/hQlanhbQdV8T69baJott9pvrkkRpuwMAZJJ7ADk1l17N+x7Yi5+LRuioJs7GWQH03YT/2avdxVV0aMqi6I4qceeaidx4D/AGYreMx3XjPV2nPBazsjtX6FzyfwxXqHizwj4b8L/CjxDZ6Fo1pZRf2dNu2Rjc3y9Sepr0KuZ+Kv/JNvEX/YOm/9BNfHSxtbEVI+0l1XoeuqMIRfKj89F+6PpS0i/dH0pa+5PFPoL9iL/kcfEX/YPi/9GGtr9uD/AI9vDX/XSb+QrF/Yi/5HHxF/2D4v/Rhra/bg/wCPbw1/10m/kK+dn/yNl/XQ74/7q/66jv2H/wDjx8S/9dov/QTX0lXzb+w//wAePiX/AK7Rf+gmvpKvLzX/AHufy/I6sN/CQUUUV5xuFFFFABRRRQAUUUUAFFFFABRRRQAUUUUAFFFFAHK/F+9bT/hb4nvEIDx6XOUz/e2ED9a/PkcDFfcv7Tt6bH4J68w6zLFABn+/Kqn9Ca+Gq+qyGNqMpef6HmY5++kFfQ37Edju8T+INSyf3dmkGO3zOG/9lr55r6l/YgtGTQ/El8wG2W5hjX/gKtn+YrrzaXLhJfL8zLCq9VH0XXM/FX/km3iL/sHTf+gmumqlr+nRavol7pc/+ru4Hhb6MMV8bTlyzTZ67V0fm2v3R9KWtjxj4b1Twl4iutB1e3eG4t2IUsOJUz8rr6gisc8Dmv0KMlJKUdmeC01oz6A/YjYjxp4gXbkHTo8n0/eVuftwf8e3hr/rpN/IVufsgeCL7QfD194l1S2a3uNV2rbo64cQLyCR7k5FYf7cH/Ht4a/66TfyFfOe0jUzVOP9aHocrjhdf61HfsP/APHj4l/67Rf+gmvpKvm39h//AI8fEv8A12i/9BNfSVedmv8Avc/l+R0Yb+EgooorzjcKKKKACiiigAooooAKKKKACiiigAooooAKKKKAPFf2yLwW/wAJ4rYnBu9RhjA9cBn/APZK+Oa+pv23rxV8P+HNP3DdJeSTAd8Im3/2cV8s19jksbYVPu2eTjHeqFfYn7Gtq0PwruLhkKmfUpSCe6hUAP55r47r7j/Zetlt/gnobqAPP82U8dT5jD+lRnkrYZLux4JfvPkem0jEKpZiAAMkntUN/eWun2U17e3EdvbQoXllkbaqKOpJr5K+PPx0uvExm8PeEppLTRclZ7oZWS7HoO6p+p7+lfOYTB1MVPljt1Z6FWtGmrs0v2pPid4Z11T4X0XT7LU54G/e6oyBvJPdYT3Pq3T09a8L8L6r/YfiPT9ZFnBefY51m+zzjKSY7Gs2lVWbO1ScDJwOg9a+yw+FhQpeyjseRUqynLmZ+gPwv8f+H/H2hrfaNNsmjUC4tH4kgb0I7j0I4rxn9uD/AI9vDX/XSb+Qr558KeItZ8La3BrGh30lpdwnhlPDDurDoQfQ16D8bvidafEbw14eZrZrXVLN5BeRAfIcgYZD6H0PSvKpZZLDYuM4ax/LQ6pYlVKTi9z0f9h//jx8S/8AXaL/ANBNfSVfNv7D/wDx4+Jf+u0X/oJr6SryM1/3ufy/I68N/CQUUUV5xuFFFFABRRRQAUUUUAFFFFABRRRQAUUUUAFFFFAHyn+27d+Z4p8O2XP7izmk/wC+3Uf+yV8919BftsaPPD4u0XXvKbyLmzNqZP4Q6MWC+xIcn8D6V8+19vldvqkLf1qeNif4rA9DX3d4D1XRvBXwQ0LUNavIrOyg06ORmY8sWG7aoH3mOeAOa+ETyMV0XjDxnr/iqHT7bVbstaadbx29rbJ8scaooXOO7HHJP8qWPwbxfJG9knqFCt7K76nW/G34vav8QbxrK38yw0CJ8xWgbmYg8PJjqfQdB+teYUUV2UaMKMFCCsjKc3N3kFdZ8IdUt9I+I+jXF6kcllLOLa6SRQyvFJ8rAg/UVydKjvG6yRsVkQhlI7Ecg1VSCnBxfUUXZpnvHx6+BVz4dM/iLwfbyXOkcvPZqN0lqO5XuyfqPpXg1fod8NdaTxH4A0XWA3mfabNC5PdgMNn8Qa8W+PfwFjvxceJfA9skV3zJc6agws3ctH6N/s9D9a8HAZq4y9jiHqtL/wCf+Z3V8Ndc9M5n9jnxZo+ja1qmg6ncpazakUe1kkbCu68bM9j6etfWNfmnIk1vcNHIskM0T4ZWBVkYHoe4INfRnwF+PbWwt/DXjq6Lw8R2upvyU9Fl9R/tfn60s1y2U5OvT17r/IeFxCS5JH1BRTY5EkjWSN1dGAZWU5BB6EGnV80egFFFFABRRRQAUUUUAFFFFABRRRQAUUUUAFFFFAGN4z8MaL4v0CfRNdtFubSXnrhkYdGU9QR618bfHX4Z6T8O7+GGy8UR6hJcNuSxkjxcRR/3nI4xngcDPpwa93+PPxvsvCCTaB4akivdfIKyyfeis/r/AHn9F7d/Q/Imq6he6rqM+o6ldS3V3cOZJZpGyzse5r6XJsPiIrnbtHt3/wAjzsXUpvS12VaKKK+hOAKKKKACiiigD6+/Y213+0Ph3d6NI5aTTLshc/3HG4Aew5r3Kvjf9kXxNbaF8Qrqxv7uO2tNQs2BeaQJGrp8wyScZIyK9N+Kn7Rmi6TFNp3gtV1a/wAFftjgi3iPqO7n8h7mvksdgKs8XKNOO+v3nq0a0VSTkzb+OvwV07xvFJrOiiKw8QIv3sYjugP4X9/RvzzXx5rmlajomq3GlatZy2d7bttlikXBHv7g9j3rorr4nfEG51JtQk8YayszPvxHdMiA+gQHaB7YxXS6p8RtI8eaPFpvxE05l1OBdtrr1hGBKvtLHwHX1wRjsM17GEpYnCRUZvmj5br/ADRyVZU6rutGaPwI+Nl/4Lkh0PxA0194fJ2qc7pLT3X1X/Z/L0P2Bo+pWGsaZBqWl3cV3Z3CB4pomyrCvzfvIVgupIY7iK5RWIWWPO1x6jIBH4gGu9+DnxU1z4d6mFhJvNGmfN1Yu3B9XQ/wt+h7+oxzHKlW/eUtJdu//BLoYpw92Wx93UVieCfFWh+MdCi1jQbxbm3fhh0eJu6uvY1t18tKLi3GS1PSTTV0FFFFSMKKKKACiiigAooooAKKKr6lfWem2E9/qF1Fa2sCF5ZpWCoijuSaErgTsQqlmIAAySe1fNXx8+PYUT+GfAl1knKXWqRnp6rCfX/b/L1rk/jz8cbzxd5/h7ww8tnoOSss3Ky3g9+6xn+71Pf0HiNfS5dlFrVK616L/P8AyPOxGKv7sBzszuzuxZmOWYnJJ9abRRX0JwBRRRQAUUUUAFFFFABRRRQAUUUUAFFFFAHTfDnxxr3gTXk1XRLkqDgXFu5zFcJ/dYfyPUV9rfCj4j6D8Q9G+16bJ5F7CB9rspGHmQn191PZv5HivgOtLwzruq+G9at9Y0W8ks72A5SRD1HcEdCD3Brzcfl0MUuZaS7/AOZ0UMQ6bt0P0eoryv4H/GLSfH9qmn33laf4hjX95bZwk4A5eLPUeq9R7jmvVK+QrUZ0ZuE1ZnrQmpq8QooorIoKKKKACiiigArlviP4F0rx5ptvputXeoxWcMnmmG1nEaytjjfwc46j3rqaKqE5QkpRdmJpNWZ4z/wzZ8OfXWf/AALH/wATR/wzZ8OfXWf/AALH/wATXs1FdP1/E/8APx/eZ+wp/wAp4z/wzZ8OfXWf/Asf/E0f8M2fDn11n/wLH/xNezUUfX8T/wA/H94ewp/ynjP/AAzZ8OfXWf8AwLH/AMTR/wAM2fDn11n/AMCx/wDE17NRR9fxP/Px/eHsKf8AKeM/8M2fDn11n/wLH/xNH/DNnw59dZ/8Cx/8TXs1FH1/E/8APx/eHsKf8p4z/wAM2fDn11n/AMCx/wDE0f8ADNnw59dZ/wDAsf8AxNezUUfX8T/z8f3h7Cn/ACnjP/DNnw59dZ/8Cx/8TR/wzZ8OfXWf/Asf/E17NRR9fxP/AD8f3h7Cn/KeM/8ADNnw59dZ/wDAsf8AxNH/AAzZ8OfXWf8AwLH/AMTXs1FH1/E/8/H94ewp/wAp4z/wzZ8OfXWf/Asf/E0f8M2fDn11n/wLH/xNezUUfX8T/wA/H94ewp/ynjP/AAzZ8OfXWf8AwLH/AMTR/wAM2fDn11n/AMCx/wDE17NRR9fxP/Px/eHsKf8AKeQaf+zv4C0++gvrOfXIbiCRZIpEvcMrA5BBC168g2oF3FsDGT1NLRWNWvUrW9pK5cYRj8KCiiisigooooAKKKKACiiigAooooAKKKKACiiigAooooAKKKKACiiigAooooAKKKKACiiigAooooAKKKKACiiigAooooA//9k=">
            <a:extLst>
              <a:ext uri="{FF2B5EF4-FFF2-40B4-BE49-F238E27FC236}">
                <a16:creationId xmlns:a16="http://schemas.microsoft.com/office/drawing/2014/main" id="{E23D9A4C-791E-4411-896A-8ACD8550DB4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7B43780B-0CC7-4619-8FE0-2E397DC3EFE4}"/>
              </a:ext>
            </a:extLst>
          </p:cNvPr>
          <p:cNvSpPr/>
          <p:nvPr/>
        </p:nvSpPr>
        <p:spPr>
          <a:xfrm>
            <a:off x="5977217" y="3244334"/>
            <a:ext cx="237566" cy="369332"/>
          </a:xfrm>
          <a:prstGeom prst="rect">
            <a:avLst/>
          </a:prstGeom>
        </p:spPr>
        <p:txBody>
          <a:bodyPr wrap="none">
            <a:spAutoFit/>
          </a:bodyPr>
          <a:lstStyle/>
          <a:p>
            <a:pPr>
              <a:spcAft>
                <a:spcPts val="600"/>
              </a:spcAft>
            </a:pPr>
            <a:r>
              <a:rPr lang="en-US"/>
              <a:t> </a:t>
            </a:r>
          </a:p>
        </p:txBody>
      </p:sp>
      <p:pic>
        <p:nvPicPr>
          <p:cNvPr id="9" name="Picture 8">
            <a:extLst>
              <a:ext uri="{FF2B5EF4-FFF2-40B4-BE49-F238E27FC236}">
                <a16:creationId xmlns:a16="http://schemas.microsoft.com/office/drawing/2014/main" id="{BEDDE0D2-6FEA-CE4C-956B-EB900ECCF10B}"/>
              </a:ext>
            </a:extLst>
          </p:cNvPr>
          <p:cNvPicPr>
            <a:picLocks noChangeAspect="1"/>
          </p:cNvPicPr>
          <p:nvPr/>
        </p:nvPicPr>
        <p:blipFill>
          <a:blip r:embed="rId2"/>
          <a:stretch>
            <a:fillRect/>
          </a:stretch>
        </p:blipFill>
        <p:spPr>
          <a:xfrm>
            <a:off x="893233" y="1563792"/>
            <a:ext cx="2851117" cy="4290252"/>
          </a:xfrm>
          <a:prstGeom prst="rect">
            <a:avLst/>
          </a:prstGeom>
        </p:spPr>
      </p:pic>
      <p:sp>
        <p:nvSpPr>
          <p:cNvPr id="11" name="Text Placeholder 2">
            <a:extLst>
              <a:ext uri="{FF2B5EF4-FFF2-40B4-BE49-F238E27FC236}">
                <a16:creationId xmlns:a16="http://schemas.microsoft.com/office/drawing/2014/main" id="{E9E46271-4843-48DE-89CB-7324CF813DD5}"/>
              </a:ext>
            </a:extLst>
          </p:cNvPr>
          <p:cNvSpPr txBox="1">
            <a:spLocks/>
          </p:cNvSpPr>
          <p:nvPr/>
        </p:nvSpPr>
        <p:spPr bwMode="gray">
          <a:xfrm>
            <a:off x="3744350" y="1922106"/>
            <a:ext cx="8180172" cy="4877241"/>
          </a:xfrm>
          <a:prstGeom prst="rect">
            <a:avLst/>
          </a:prstGeom>
        </p:spPr>
        <p:txBody>
          <a:bodyPr vert="horz" lIns="18000" tIns="0" rIns="18000" bIns="0" rtlCol="0">
            <a:normAutofit/>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buFont typeface="+mj-lt"/>
              <a:buAutoNum type="arabicPeriod"/>
            </a:pPr>
            <a:r>
              <a:rPr lang="en-CA" sz="2400" dirty="0">
                <a:latin typeface="Arial" panose="020B0604020202020204" pitchFamily="34" charset="0"/>
                <a:cs typeface="Arial" panose="020B0604020202020204" pitchFamily="34" charset="0"/>
              </a:rPr>
              <a:t>To reduce transmission of health care associated infections</a:t>
            </a:r>
            <a:r>
              <a:rPr lang="en-US" sz="2400" dirty="0">
                <a:latin typeface="Arial" panose="020B0604020202020204" pitchFamily="34" charset="0"/>
                <a:cs typeface="Arial" panose="020B0604020202020204" pitchFamily="34" charset="0"/>
              </a:rPr>
              <a:t>​</a:t>
            </a:r>
          </a:p>
          <a:p>
            <a:pPr marL="342900" indent="-342900" fontAlgn="base">
              <a:buFont typeface="+mj-lt"/>
              <a:buAutoNum type="arabicPeriod"/>
            </a:pPr>
            <a:r>
              <a:rPr lang="en-CA" sz="2400" dirty="0">
                <a:latin typeface="Arial" panose="020B0604020202020204" pitchFamily="34" charset="0"/>
                <a:cs typeface="Arial" panose="020B0604020202020204" pitchFamily="34" charset="0"/>
              </a:rPr>
              <a:t>To enhance the safety of staff, patients and visitors</a:t>
            </a:r>
            <a:r>
              <a:rPr lang="en-US" sz="2400" dirty="0">
                <a:latin typeface="Arial" panose="020B0604020202020204" pitchFamily="34" charset="0"/>
                <a:cs typeface="Arial" panose="020B0604020202020204" pitchFamily="34" charset="0"/>
              </a:rPr>
              <a:t>​</a:t>
            </a:r>
          </a:p>
          <a:p>
            <a:pPr marL="342900" indent="-342900" fontAlgn="base">
              <a:buFont typeface="+mj-lt"/>
              <a:buAutoNum type="arabicPeriod"/>
            </a:pPr>
            <a:r>
              <a:rPr lang="en-CA" sz="2400" dirty="0">
                <a:latin typeface="Arial" panose="020B0604020202020204" pitchFamily="34" charset="0"/>
                <a:cs typeface="Arial" panose="020B0604020202020204" pitchFamily="34" charset="0"/>
              </a:rPr>
              <a:t>To enhance the ability of the organization/health facility to respond to an outbreak </a:t>
            </a:r>
            <a:r>
              <a:rPr lang="en-US" sz="2400" dirty="0">
                <a:latin typeface="Arial" panose="020B0604020202020204" pitchFamily="34" charset="0"/>
                <a:cs typeface="Arial" panose="020B0604020202020204" pitchFamily="34" charset="0"/>
              </a:rPr>
              <a:t>​</a:t>
            </a:r>
          </a:p>
          <a:p>
            <a:pPr marL="342900" indent="-342900" fontAlgn="base">
              <a:buFont typeface="+mj-lt"/>
              <a:buAutoNum type="arabicPeriod"/>
            </a:pPr>
            <a:r>
              <a:rPr lang="en-CA" sz="2400" dirty="0">
                <a:latin typeface="Arial" panose="020B0604020202020204" pitchFamily="34" charset="0"/>
                <a:cs typeface="Arial" panose="020B0604020202020204" pitchFamily="34" charset="0"/>
              </a:rPr>
              <a:t>To lower or reduce the risk of the hospital (health care facility) itself amplifying the outbreak</a:t>
            </a:r>
            <a:r>
              <a:rPr lang="en-US" sz="2400" dirty="0">
                <a:latin typeface="Arial" panose="020B0604020202020204" pitchFamily="34" charset="0"/>
                <a:cs typeface="Arial" panose="020B0604020202020204" pitchFamily="34" charset="0"/>
              </a:rPr>
              <a:t>​</a:t>
            </a:r>
          </a:p>
          <a:p>
            <a:pPr marL="342900" indent="-342900" fontAlgn="base">
              <a:buFont typeface="+mj-lt"/>
              <a:buAutoNum type="arabicPeriod"/>
            </a:pPr>
            <a:endParaRPr lang="en-CA"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137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6859E69-3BB8-4B95-A443-4F1AD9C2A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696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CCBA550-44CC-4DEC-A065-7A60B2CCD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198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163AAAF-18A5-42BF-8EF7-F00625824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46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48D0DF7-00D5-48B4-9AF2-F04289D54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953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FC03FE7-AFE3-4144-ACE9-2A5ABC927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013" y="0"/>
            <a:ext cx="5386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12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C1685C05-DF61-481E-8F35-840265C49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550" y="0"/>
            <a:ext cx="5422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479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CDA5FCF4-3A0E-4B52-B197-57C29C00F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013" y="0"/>
            <a:ext cx="5386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88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5AA76CC4-EE85-4A84-AD70-704860BD2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013" y="0"/>
            <a:ext cx="5386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955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7A6AB4-4EDD-824F-853B-DE73AE37DDD9}"/>
              </a:ext>
            </a:extLst>
          </p:cNvPr>
          <p:cNvSpPr>
            <a:spLocks noGrp="1"/>
          </p:cNvSpPr>
          <p:nvPr>
            <p:ph idx="1"/>
          </p:nvPr>
        </p:nvSpPr>
        <p:spPr>
          <a:xfrm>
            <a:off x="1318727" y="1447800"/>
            <a:ext cx="9504783" cy="5257800"/>
          </a:xfrm>
        </p:spPr>
        <p:txBody>
          <a:bodyPr>
            <a:normAutofit/>
          </a:bodyPr>
          <a:lstStyle/>
          <a:p>
            <a:pPr marL="342900" indent="-342900"/>
            <a:r>
              <a:rPr lang="en-CA" dirty="0">
                <a:latin typeface="Arial" panose="020B0604020202020204" pitchFamily="34" charset="0"/>
                <a:cs typeface="Arial" panose="020B0604020202020204" pitchFamily="34" charset="0"/>
              </a:rPr>
              <a:t>Knowledge: have an understanding of the IPC strategies needed for outbreaks/epidemics, etc</a:t>
            </a:r>
          </a:p>
          <a:p>
            <a:pPr marL="342900" indent="-342900"/>
            <a:r>
              <a:rPr lang="en-CA" dirty="0">
                <a:latin typeface="Arial" panose="020B0604020202020204" pitchFamily="34" charset="0"/>
                <a:cs typeface="Arial" panose="020B0604020202020204" pitchFamily="34" charset="0"/>
              </a:rPr>
              <a:t>Assessment, preparedness and readiness</a:t>
            </a:r>
          </a:p>
          <a:p>
            <a:pPr marL="342900" indent="-342900"/>
            <a:r>
              <a:rPr lang="en-CA" dirty="0">
                <a:latin typeface="Arial" panose="020B0604020202020204" pitchFamily="34" charset="0"/>
                <a:cs typeface="Arial" panose="020B0604020202020204" pitchFamily="34" charset="0"/>
              </a:rPr>
              <a:t>Policy and SOPs development</a:t>
            </a:r>
          </a:p>
          <a:p>
            <a:pPr marL="342900" indent="-342900"/>
            <a:r>
              <a:rPr lang="en-CA" dirty="0">
                <a:latin typeface="Arial" panose="020B0604020202020204" pitchFamily="34" charset="0"/>
                <a:cs typeface="Arial" panose="020B0604020202020204" pitchFamily="34" charset="0"/>
              </a:rPr>
              <a:t>Participate in response and recovery </a:t>
            </a:r>
          </a:p>
          <a:p>
            <a:pPr marL="342900" indent="-342900"/>
            <a:r>
              <a:rPr lang="en-CA" dirty="0">
                <a:latin typeface="Arial" panose="020B0604020202020204" pitchFamily="34" charset="0"/>
                <a:cs typeface="Arial" panose="020B0604020202020204" pitchFamily="34" charset="0"/>
              </a:rPr>
              <a:t>Participate in surveillance &amp; monitoring </a:t>
            </a:r>
          </a:p>
          <a:p>
            <a:pPr marL="342900" indent="-342900"/>
            <a:r>
              <a:rPr lang="en-CA" dirty="0">
                <a:latin typeface="Arial" panose="020B0604020202020204" pitchFamily="34" charset="0"/>
                <a:cs typeface="Arial" panose="020B0604020202020204" pitchFamily="34" charset="0"/>
              </a:rPr>
              <a:t>Patient management</a:t>
            </a:r>
          </a:p>
          <a:p>
            <a:pPr marL="342900" indent="-342900"/>
            <a:r>
              <a:rPr lang="en-CA" dirty="0">
                <a:latin typeface="Arial" panose="020B0604020202020204" pitchFamily="34" charset="0"/>
                <a:cs typeface="Arial" panose="020B0604020202020204" pitchFamily="34" charset="0"/>
              </a:rPr>
              <a:t>Infrastructure for patient management</a:t>
            </a:r>
          </a:p>
          <a:p>
            <a:pPr marL="342900" indent="-342900"/>
            <a:r>
              <a:rPr lang="en-CA" dirty="0">
                <a:latin typeface="Arial" panose="020B0604020202020204" pitchFamily="34" charset="0"/>
                <a:cs typeface="Arial" panose="020B0604020202020204" pitchFamily="34" charset="0"/>
              </a:rPr>
              <a:t>Education</a:t>
            </a:r>
          </a:p>
          <a:p>
            <a:pPr marL="360363" lvl="1" indent="0">
              <a:buNone/>
            </a:pPr>
            <a:endParaRPr lang="en-CA" sz="28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AD9F7F14-C87E-F84B-8465-37046DC24F6F}"/>
              </a:ext>
            </a:extLst>
          </p:cNvPr>
          <p:cNvSpPr>
            <a:spLocks noGrp="1"/>
          </p:cNvSpPr>
          <p:nvPr>
            <p:ph type="title"/>
          </p:nvPr>
        </p:nvSpPr>
        <p:spPr>
          <a:xfrm>
            <a:off x="1883997" y="237444"/>
            <a:ext cx="8305031" cy="984885"/>
          </a:xfrm>
        </p:spPr>
        <p:txBody>
          <a:bodyPr/>
          <a:lstStyle/>
          <a:p>
            <a:r>
              <a:rPr lang="en-CA" sz="2900" b="1" dirty="0">
                <a:solidFill>
                  <a:srgbClr val="FF0000"/>
                </a:solidFill>
                <a:latin typeface="Arial" panose="020B0604020202020204" pitchFamily="34" charset="0"/>
                <a:cs typeface="Arial" panose="020B0604020202020204" pitchFamily="34" charset="0"/>
              </a:rPr>
              <a:t>Role of the IPC focal point, team or committee</a:t>
            </a:r>
          </a:p>
        </p:txBody>
      </p:sp>
      <p:sp>
        <p:nvSpPr>
          <p:cNvPr id="7" name="Text Placeholder 2">
            <a:extLst>
              <a:ext uri="{FF2B5EF4-FFF2-40B4-BE49-F238E27FC236}">
                <a16:creationId xmlns:a16="http://schemas.microsoft.com/office/drawing/2014/main" id="{C0977067-3F83-490D-A37D-F38391BC9A80}"/>
              </a:ext>
            </a:extLst>
          </p:cNvPr>
          <p:cNvSpPr txBox="1">
            <a:spLocks/>
          </p:cNvSpPr>
          <p:nvPr/>
        </p:nvSpPr>
        <p:spPr>
          <a:xfrm>
            <a:off x="1883998" y="4500533"/>
            <a:ext cx="6120000" cy="288925"/>
          </a:xfrm>
          <a:prstGeom prst="rect">
            <a:avLst/>
          </a:prstGeom>
        </p:spPr>
        <p:txBody>
          <a:bodyPr wrap="square" lIns="18000" tIns="0" rIns="0" bIns="0" anchor="ctr">
            <a:noAutofit/>
          </a:bodyPr>
          <a:lstStyle>
            <a:lvl1pPr marL="0">
              <a:defRPr sz="1600" b="0" i="1">
                <a:solidFill>
                  <a:schemeClr val="tx1"/>
                </a:solidFill>
                <a:latin typeface="+mj-lt"/>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CA" sz="2800" b="1" kern="0" dirty="0"/>
          </a:p>
        </p:txBody>
      </p:sp>
    </p:spTree>
    <p:extLst>
      <p:ext uri="{BB962C8B-B14F-4D97-AF65-F5344CB8AC3E}">
        <p14:creationId xmlns:p14="http://schemas.microsoft.com/office/powerpoint/2010/main" val="282219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9988AAC-95F7-074B-BCD9-5B260AD1AAA7}"/>
              </a:ext>
            </a:extLst>
          </p:cNvPr>
          <p:cNvSpPr>
            <a:spLocks noGrp="1"/>
          </p:cNvSpPr>
          <p:nvPr>
            <p:ph idx="1"/>
          </p:nvPr>
        </p:nvSpPr>
        <p:spPr>
          <a:xfrm>
            <a:off x="954719" y="1752601"/>
            <a:ext cx="5850893" cy="4893647"/>
          </a:xfrm>
        </p:spPr>
        <p:txBody>
          <a:bodyPr>
            <a:normAutofit lnSpcReduction="10000"/>
          </a:bodyPr>
          <a:lstStyle/>
          <a:p>
            <a:pPr marL="342900" indent="-342900" fontAlgn="base">
              <a:spcBef>
                <a:spcPts val="600"/>
              </a:spcBef>
            </a:pPr>
            <a:r>
              <a:rPr lang="en-US" sz="2400" dirty="0">
                <a:latin typeface="Arial" panose="020B0604020202020204" pitchFamily="34" charset="0"/>
                <a:cs typeface="Arial" panose="020B0604020202020204" pitchFamily="34" charset="0"/>
              </a:rPr>
              <a:t>Avoid close contact with people suffering from acute respiratory infections</a:t>
            </a:r>
          </a:p>
          <a:p>
            <a:pPr marL="342900" indent="-342900" fontAlgn="base">
              <a:spcBef>
                <a:spcPts val="600"/>
              </a:spcBef>
            </a:pPr>
            <a:endParaRPr lang="en-US" sz="2400" dirty="0">
              <a:latin typeface="Arial" panose="020B0604020202020204" pitchFamily="34" charset="0"/>
              <a:cs typeface="Arial" panose="020B0604020202020204" pitchFamily="34" charset="0"/>
            </a:endParaRPr>
          </a:p>
          <a:p>
            <a:pPr marL="342900" indent="-342900" fontAlgn="base">
              <a:spcBef>
                <a:spcPts val="600"/>
              </a:spcBef>
            </a:pPr>
            <a:r>
              <a:rPr lang="en-US" sz="2400" dirty="0">
                <a:latin typeface="Arial" panose="020B0604020202020204" pitchFamily="34" charset="0"/>
                <a:cs typeface="Arial" panose="020B0604020202020204" pitchFamily="34" charset="0"/>
              </a:rPr>
              <a:t>Frequent hand hygiene, especially after direct contact with ill people or their environment</a:t>
            </a:r>
          </a:p>
          <a:p>
            <a:pPr marL="342900" indent="-342900" fontAlgn="base">
              <a:spcBef>
                <a:spcPts val="600"/>
              </a:spcBef>
            </a:pPr>
            <a:endParaRPr lang="en-US" sz="2400" dirty="0">
              <a:latin typeface="Arial" panose="020B0604020202020204" pitchFamily="34" charset="0"/>
              <a:cs typeface="Arial" panose="020B0604020202020204" pitchFamily="34" charset="0"/>
            </a:endParaRPr>
          </a:p>
          <a:p>
            <a:pPr marL="342900" indent="-342900" fontAlgn="base">
              <a:spcBef>
                <a:spcPts val="600"/>
              </a:spcBef>
            </a:pPr>
            <a:r>
              <a:rPr lang="en-US" sz="2400" dirty="0">
                <a:latin typeface="Arial" panose="020B0604020202020204" pitchFamily="34" charset="0"/>
                <a:cs typeface="Arial" panose="020B0604020202020204" pitchFamily="34" charset="0"/>
              </a:rPr>
              <a:t>People with symptoms of acute respiratory infection should practice</a:t>
            </a:r>
          </a:p>
          <a:p>
            <a:pPr marL="800100" lvl="1" indent="-342900" fontAlgn="base">
              <a:spcBef>
                <a:spcPts val="600"/>
              </a:spcBef>
            </a:pPr>
            <a:r>
              <a:rPr lang="en-US" dirty="0">
                <a:latin typeface="Arial" panose="020B0604020202020204" pitchFamily="34" charset="0"/>
                <a:cs typeface="Arial" panose="020B0604020202020204" pitchFamily="34" charset="0"/>
              </a:rPr>
              <a:t>respiratory etiquette</a:t>
            </a:r>
          </a:p>
          <a:p>
            <a:pPr marL="800100" lvl="1" indent="-342900" fontAlgn="base">
              <a:spcBef>
                <a:spcPts val="600"/>
              </a:spcBef>
            </a:pPr>
            <a:r>
              <a:rPr lang="en-US" dirty="0">
                <a:latin typeface="Arial" panose="020B0604020202020204" pitchFamily="34" charset="0"/>
                <a:cs typeface="Arial" panose="020B0604020202020204" pitchFamily="34" charset="0"/>
              </a:rPr>
              <a:t>wear a medical mask</a:t>
            </a:r>
          </a:p>
          <a:p>
            <a:pPr marL="800100" lvl="1" indent="-342900" fontAlgn="base">
              <a:spcBef>
                <a:spcPts val="600"/>
              </a:spcBef>
            </a:pPr>
            <a:r>
              <a:rPr lang="en-US" dirty="0">
                <a:latin typeface="Arial" panose="020B0604020202020204" pitchFamily="34" charset="0"/>
                <a:cs typeface="Arial" panose="020B0604020202020204" pitchFamily="34" charset="0"/>
              </a:rPr>
              <a:t>seek medical care for advice</a:t>
            </a:r>
          </a:p>
          <a:p>
            <a:pPr fontAlgn="base"/>
            <a:endParaRPr lang="en-US" dirty="0">
              <a:latin typeface="Arial" panose="020B0604020202020204" pitchFamily="34" charset="0"/>
              <a:cs typeface="Arial" panose="020B0604020202020204" pitchFamily="34" charset="0"/>
            </a:endParaRPr>
          </a:p>
          <a:p>
            <a:pPr fontAlgn="base"/>
            <a:endParaRPr lang="en-US" dirty="0">
              <a:latin typeface="Arial" panose="020B0604020202020204" pitchFamily="34" charset="0"/>
              <a:cs typeface="Arial" panose="020B0604020202020204" pitchFamily="34" charset="0"/>
            </a:endParaRPr>
          </a:p>
          <a:p>
            <a:endParaRPr lang="en-US" dirty="0"/>
          </a:p>
        </p:txBody>
      </p:sp>
      <p:sp>
        <p:nvSpPr>
          <p:cNvPr id="2" name="Title 1">
            <a:extLst>
              <a:ext uri="{FF2B5EF4-FFF2-40B4-BE49-F238E27FC236}">
                <a16:creationId xmlns:a16="http://schemas.microsoft.com/office/drawing/2014/main" id="{E446B7A4-1FCF-421E-8AFD-E70C9B1F9DB9}"/>
              </a:ext>
            </a:extLst>
          </p:cNvPr>
          <p:cNvSpPr>
            <a:spLocks noGrp="1"/>
          </p:cNvSpPr>
          <p:nvPr>
            <p:ph type="title"/>
          </p:nvPr>
        </p:nvSpPr>
        <p:spPr>
          <a:xfrm>
            <a:off x="721359" y="457201"/>
            <a:ext cx="6893167" cy="984885"/>
          </a:xfrm>
        </p:spPr>
        <p:txBody>
          <a:bodyPr>
            <a:normAutofit fontScale="90000"/>
          </a:bodyPr>
          <a:lstStyle/>
          <a:p>
            <a:r>
              <a:rPr lang="en-US" b="1" dirty="0">
                <a:solidFill>
                  <a:srgbClr val="FF0000"/>
                </a:solidFill>
                <a:latin typeface="Arial" panose="020B0604020202020204" pitchFamily="34" charset="0"/>
                <a:cs typeface="Arial" panose="020B0604020202020204" pitchFamily="34" charset="0"/>
              </a:rPr>
              <a:t>General advice for </a:t>
            </a:r>
            <a:br>
              <a:rPr lang="en-US" b="1" dirty="0">
                <a:solidFill>
                  <a:srgbClr val="FF0000"/>
                </a:solidFill>
                <a:latin typeface="Arial" panose="020B0604020202020204" pitchFamily="34" charset="0"/>
                <a:cs typeface="Arial" panose="020B0604020202020204" pitchFamily="34" charset="0"/>
              </a:rPr>
            </a:br>
            <a:r>
              <a:rPr lang="en-US" b="1" dirty="0">
                <a:solidFill>
                  <a:srgbClr val="FF0000"/>
                </a:solidFill>
                <a:latin typeface="Arial" panose="020B0604020202020204" pitchFamily="34" charset="0"/>
                <a:cs typeface="Arial" panose="020B0604020202020204" pitchFamily="34" charset="0"/>
              </a:rPr>
              <a:t>COVID-19</a:t>
            </a:r>
          </a:p>
        </p:txBody>
      </p:sp>
      <p:pic>
        <p:nvPicPr>
          <p:cNvPr id="5" name="Picture 2">
            <a:extLst>
              <a:ext uri="{FF2B5EF4-FFF2-40B4-BE49-F238E27FC236}">
                <a16:creationId xmlns:a16="http://schemas.microsoft.com/office/drawing/2014/main" id="{934E58ED-5ED0-4AA1-9E51-06E1ECC08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613" y="80865"/>
            <a:ext cx="5386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865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DE3767-7160-084F-99CA-2C021619CAD4}"/>
              </a:ext>
            </a:extLst>
          </p:cNvPr>
          <p:cNvGrpSpPr/>
          <p:nvPr/>
        </p:nvGrpSpPr>
        <p:grpSpPr>
          <a:xfrm>
            <a:off x="2" y="1"/>
            <a:ext cx="12192001" cy="6883236"/>
            <a:chOff x="0" y="0"/>
            <a:chExt cx="12192001" cy="6883236"/>
          </a:xfrm>
        </p:grpSpPr>
        <p:pic>
          <p:nvPicPr>
            <p:cNvPr id="3" name="Picture 2">
              <a:extLst>
                <a:ext uri="{FF2B5EF4-FFF2-40B4-BE49-F238E27FC236}">
                  <a16:creationId xmlns:a16="http://schemas.microsoft.com/office/drawing/2014/main" id="{22322B69-1EFB-D446-BAA5-0C6A03EAC01B}"/>
                </a:ext>
              </a:extLst>
            </p:cNvPr>
            <p:cNvPicPr>
              <a:picLocks noChangeAspect="1"/>
            </p:cNvPicPr>
            <p:nvPr/>
          </p:nvPicPr>
          <p:blipFill rotWithShape="1">
            <a:blip r:embed="rId2"/>
            <a:srcRect l="22313" t="26360" r="21896" b="36551"/>
            <a:stretch/>
          </p:blipFill>
          <p:spPr>
            <a:xfrm>
              <a:off x="3471863" y="0"/>
              <a:ext cx="8720138" cy="6883236"/>
            </a:xfrm>
            <a:prstGeom prst="rect">
              <a:avLst/>
            </a:prstGeom>
          </p:spPr>
        </p:pic>
        <p:pic>
          <p:nvPicPr>
            <p:cNvPr id="4" name="Picture 3">
              <a:extLst>
                <a:ext uri="{FF2B5EF4-FFF2-40B4-BE49-F238E27FC236}">
                  <a16:creationId xmlns:a16="http://schemas.microsoft.com/office/drawing/2014/main" id="{12DC9E38-2456-6140-9EF7-3F16C8BF9F1E}"/>
                </a:ext>
              </a:extLst>
            </p:cNvPr>
            <p:cNvPicPr>
              <a:picLocks noChangeAspect="1"/>
            </p:cNvPicPr>
            <p:nvPr/>
          </p:nvPicPr>
          <p:blipFill rotWithShape="1">
            <a:blip r:embed="rId2"/>
            <a:srcRect l="22313" t="43818" r="48618" b="36551"/>
            <a:stretch/>
          </p:blipFill>
          <p:spPr>
            <a:xfrm>
              <a:off x="0" y="0"/>
              <a:ext cx="7758113" cy="6883236"/>
            </a:xfrm>
            <a:prstGeom prst="rect">
              <a:avLst/>
            </a:prstGeom>
          </p:spPr>
        </p:pic>
        <p:pic>
          <p:nvPicPr>
            <p:cNvPr id="5" name="Picture 4">
              <a:extLst>
                <a:ext uri="{FF2B5EF4-FFF2-40B4-BE49-F238E27FC236}">
                  <a16:creationId xmlns:a16="http://schemas.microsoft.com/office/drawing/2014/main" id="{D9BFC08E-FD05-8B44-A574-1D6182D0A379}"/>
                </a:ext>
              </a:extLst>
            </p:cNvPr>
            <p:cNvPicPr>
              <a:picLocks noChangeAspect="1"/>
            </p:cNvPicPr>
            <p:nvPr/>
          </p:nvPicPr>
          <p:blipFill rotWithShape="1">
            <a:blip r:embed="rId2"/>
            <a:srcRect l="23294" t="43818" r="48618" b="36551"/>
            <a:stretch/>
          </p:blipFill>
          <p:spPr>
            <a:xfrm>
              <a:off x="1014413" y="185738"/>
              <a:ext cx="8229600" cy="3057525"/>
            </a:xfrm>
            <a:prstGeom prst="rect">
              <a:avLst/>
            </a:prstGeom>
          </p:spPr>
        </p:pic>
      </p:grpSp>
      <p:sp>
        <p:nvSpPr>
          <p:cNvPr id="7" name="TextBox 6">
            <a:extLst>
              <a:ext uri="{FF2B5EF4-FFF2-40B4-BE49-F238E27FC236}">
                <a16:creationId xmlns:a16="http://schemas.microsoft.com/office/drawing/2014/main" id="{83FF265B-832A-A249-898E-1C5C892ADEBC}"/>
              </a:ext>
            </a:extLst>
          </p:cNvPr>
          <p:cNvSpPr txBox="1"/>
          <p:nvPr/>
        </p:nvSpPr>
        <p:spPr>
          <a:xfrm>
            <a:off x="1452564" y="1971678"/>
            <a:ext cx="7448551" cy="769441"/>
          </a:xfrm>
          <a:prstGeom prst="rect">
            <a:avLst/>
          </a:prstGeom>
          <a:noFill/>
        </p:spPr>
        <p:txBody>
          <a:bodyPr wrap="square" rtlCol="0">
            <a:spAutoFit/>
          </a:bodyPr>
          <a:lstStyle/>
          <a:p>
            <a:r>
              <a:rPr lang="en-US" sz="4400" b="1" dirty="0">
                <a:solidFill>
                  <a:srgbClr val="FF0000"/>
                </a:solidFill>
                <a:latin typeface="Arial" panose="020B0604020202020204" pitchFamily="34" charset="0"/>
                <a:cs typeface="Arial" panose="020B0604020202020204" pitchFamily="34" charset="0"/>
              </a:rPr>
              <a:t>IPC strategies</a:t>
            </a:r>
            <a:endParaRPr lang="en-US" sz="4400" b="1" dirty="0">
              <a:solidFill>
                <a:srgbClr val="FF0000"/>
              </a:solidFill>
              <a:latin typeface="+mj-lt"/>
            </a:endParaRPr>
          </a:p>
        </p:txBody>
      </p:sp>
    </p:spTree>
    <p:extLst>
      <p:ext uri="{BB962C8B-B14F-4D97-AF65-F5344CB8AC3E}">
        <p14:creationId xmlns:p14="http://schemas.microsoft.com/office/powerpoint/2010/main" val="90577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128A9E-B72B-4EBD-A0ED-325BF4348350}"/>
              </a:ext>
            </a:extLst>
          </p:cNvPr>
          <p:cNvSpPr>
            <a:spLocks noGrp="1"/>
          </p:cNvSpPr>
          <p:nvPr>
            <p:ph idx="1"/>
          </p:nvPr>
        </p:nvSpPr>
        <p:spPr>
          <a:xfrm>
            <a:off x="1884000" y="1772816"/>
            <a:ext cx="8424001" cy="4551784"/>
          </a:xfrm>
        </p:spPr>
        <p:txBody>
          <a:bodyPr>
            <a:normAutofit lnSpcReduction="10000"/>
          </a:bodyPr>
          <a:lstStyle/>
          <a:p>
            <a:pPr marL="817563" lvl="1" indent="-457200"/>
            <a:r>
              <a:rPr lang="en-US" sz="2800" dirty="0">
                <a:latin typeface="Arial" panose="020B0604020202020204" pitchFamily="34" charset="0"/>
                <a:cs typeface="Arial" panose="020B0604020202020204" pitchFamily="34" charset="0"/>
              </a:rPr>
              <a:t>Applying standard precautions for all patients</a:t>
            </a:r>
          </a:p>
          <a:p>
            <a:pPr marL="817563" lvl="1" indent="-457200"/>
            <a:endParaRPr lang="en-US" sz="2800" dirty="0">
              <a:latin typeface="Arial" panose="020B0604020202020204" pitchFamily="34" charset="0"/>
              <a:cs typeface="Arial" panose="020B0604020202020204" pitchFamily="34" charset="0"/>
            </a:endParaRPr>
          </a:p>
          <a:p>
            <a:pPr marL="817563" lvl="1" indent="-457200"/>
            <a:r>
              <a:rPr lang="en-US" sz="2800" dirty="0">
                <a:latin typeface="Arial" panose="020B0604020202020204" pitchFamily="34" charset="0"/>
                <a:cs typeface="Arial" panose="020B0604020202020204" pitchFamily="34" charset="0"/>
              </a:rPr>
              <a:t>Ensuring triage, early recognition, and source control </a:t>
            </a:r>
          </a:p>
          <a:p>
            <a:pPr marL="817563" lvl="1" indent="-457200"/>
            <a:endParaRPr lang="en-US" sz="2800" dirty="0">
              <a:latin typeface="Arial" panose="020B0604020202020204" pitchFamily="34" charset="0"/>
              <a:cs typeface="Arial" panose="020B0604020202020204" pitchFamily="34" charset="0"/>
            </a:endParaRPr>
          </a:p>
          <a:p>
            <a:pPr marL="817563" lvl="1" indent="-457200"/>
            <a:r>
              <a:rPr lang="en-US" sz="2800" dirty="0">
                <a:latin typeface="Arial" panose="020B0604020202020204" pitchFamily="34" charset="0"/>
                <a:cs typeface="Arial" panose="020B0604020202020204" pitchFamily="34" charset="0"/>
              </a:rPr>
              <a:t>Implementing empiric additional precautions for suspected cases of </a:t>
            </a:r>
            <a:r>
              <a:rPr lang="en-US" sz="2800" dirty="0"/>
              <a:t>COVID-19 </a:t>
            </a:r>
            <a:r>
              <a:rPr lang="en-US" sz="2800" dirty="0">
                <a:latin typeface="Arial" panose="020B0604020202020204" pitchFamily="34" charset="0"/>
                <a:cs typeface="Arial" panose="020B0604020202020204" pitchFamily="34" charset="0"/>
              </a:rPr>
              <a:t>infection</a:t>
            </a:r>
          </a:p>
          <a:p>
            <a:pPr marL="817563" lvl="1" indent="-457200"/>
            <a:endParaRPr lang="en-US" sz="2800" dirty="0">
              <a:latin typeface="Arial" panose="020B0604020202020204" pitchFamily="34" charset="0"/>
              <a:cs typeface="Arial" panose="020B0604020202020204" pitchFamily="34" charset="0"/>
            </a:endParaRPr>
          </a:p>
          <a:p>
            <a:pPr marL="817563" lvl="1" indent="-457200"/>
            <a:r>
              <a:rPr lang="en-US" sz="2800" dirty="0">
                <a:latin typeface="Arial" panose="020B0604020202020204" pitchFamily="34" charset="0"/>
                <a:cs typeface="Arial" panose="020B0604020202020204" pitchFamily="34" charset="0"/>
              </a:rPr>
              <a:t>Implementing administrative controls</a:t>
            </a:r>
          </a:p>
          <a:p>
            <a:pPr marL="817563" lvl="1" indent="-457200"/>
            <a:endParaRPr lang="en-US" sz="2800" dirty="0">
              <a:latin typeface="Arial" panose="020B0604020202020204" pitchFamily="34" charset="0"/>
              <a:cs typeface="Arial" panose="020B0604020202020204" pitchFamily="34" charset="0"/>
            </a:endParaRPr>
          </a:p>
          <a:p>
            <a:pPr marL="817563" lvl="1" indent="-457200"/>
            <a:r>
              <a:rPr lang="en-US" sz="2800" dirty="0">
                <a:latin typeface="Arial" panose="020B0604020202020204" pitchFamily="34" charset="0"/>
                <a:cs typeface="Arial" panose="020B0604020202020204" pitchFamily="34" charset="0"/>
              </a:rPr>
              <a:t>Using environmental and engineering controls.</a:t>
            </a:r>
          </a:p>
        </p:txBody>
      </p:sp>
      <p:sp>
        <p:nvSpPr>
          <p:cNvPr id="4" name="Title 3">
            <a:extLst>
              <a:ext uri="{FF2B5EF4-FFF2-40B4-BE49-F238E27FC236}">
                <a16:creationId xmlns:a16="http://schemas.microsoft.com/office/drawing/2014/main" id="{404EDE4C-5EFE-4B36-AABA-BF795F18AE91}"/>
              </a:ext>
            </a:extLst>
          </p:cNvPr>
          <p:cNvSpPr>
            <a:spLocks noGrp="1"/>
          </p:cNvSpPr>
          <p:nvPr>
            <p:ph type="title"/>
          </p:nvPr>
        </p:nvSpPr>
        <p:spPr>
          <a:xfrm>
            <a:off x="1884000" y="782106"/>
            <a:ext cx="8827543" cy="720000"/>
          </a:xfrm>
        </p:spPr>
        <p:txBody>
          <a:bodyPr>
            <a:noAutofit/>
          </a:bodyPr>
          <a:lstStyle/>
          <a:p>
            <a:r>
              <a:rPr lang="en-US" sz="3600" b="1" dirty="0">
                <a:solidFill>
                  <a:srgbClr val="FF0000"/>
                </a:solidFill>
                <a:latin typeface="Arial" panose="020B0604020202020204" pitchFamily="34" charset="0"/>
                <a:cs typeface="Arial" panose="020B0604020202020204" pitchFamily="34" charset="0"/>
              </a:rPr>
              <a:t>IPC strategies for preventing/limiting the spread of COVID-19</a:t>
            </a:r>
          </a:p>
        </p:txBody>
      </p:sp>
    </p:spTree>
    <p:extLst>
      <p:ext uri="{BB962C8B-B14F-4D97-AF65-F5344CB8AC3E}">
        <p14:creationId xmlns:p14="http://schemas.microsoft.com/office/powerpoint/2010/main" val="3884552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TotalTime>
  <Words>5071</Words>
  <Application>Microsoft Office PowerPoint</Application>
  <PresentationFormat>Widescreen</PresentationFormat>
  <Paragraphs>483</Paragraphs>
  <Slides>57</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Infection Prevention &amp; Control</vt:lpstr>
      <vt:lpstr>What is infection prevention and control?</vt:lpstr>
      <vt:lpstr>Who is at risk of infection?</vt:lpstr>
      <vt:lpstr>Benefits of IPC</vt:lpstr>
      <vt:lpstr>IPC goals in outbreak preparedness​</vt:lpstr>
      <vt:lpstr>Role of the IPC focal point, team or committee</vt:lpstr>
      <vt:lpstr>General advice for  COVID-19</vt:lpstr>
      <vt:lpstr>PowerPoint Presentation</vt:lpstr>
      <vt:lpstr>IPC strategies for preventing/limiting the spread of COVID-19</vt:lpstr>
      <vt:lpstr>PowerPoint Presentation</vt:lpstr>
      <vt:lpstr>Standard precautions</vt:lpstr>
      <vt:lpstr>Elements of Standard Precautions</vt:lpstr>
      <vt:lpstr>Chain of Transmission</vt:lpstr>
      <vt:lpstr>Hand Hygiene</vt:lpstr>
      <vt:lpstr>Hand hygiene: WHO 5 moments</vt:lpstr>
      <vt:lpstr>Hand hygiene: HOW</vt:lpstr>
      <vt:lpstr>PowerPoint Presentation</vt:lpstr>
      <vt:lpstr>Respiratory hygiene/etiquette  </vt:lpstr>
      <vt:lpstr>Promoting respiratory hygiene</vt:lpstr>
      <vt:lpstr>PPE for use in health care for COVID-19</vt:lpstr>
      <vt:lpstr>Risk Assessment and Standard Precautions</vt:lpstr>
      <vt:lpstr>Minimize direct unprotected exposure to blood and body fluids</vt:lpstr>
      <vt:lpstr>Principles for using  PPE (1)</vt:lpstr>
      <vt:lpstr>Principles for using PPE (2)</vt:lpstr>
      <vt:lpstr>The seven steps to safe injections</vt:lpstr>
      <vt:lpstr>Environment cleaning, disinfection and BMWM</vt:lpstr>
      <vt:lpstr>PowerPoint Presentation</vt:lpstr>
      <vt:lpstr>Manage ill patients seeking care</vt:lpstr>
      <vt:lpstr>Triage (1)</vt:lpstr>
      <vt:lpstr>Triage (2)</vt:lpstr>
      <vt:lpstr>Triage (3)</vt:lpstr>
      <vt:lpstr>Hospital admission</vt:lpstr>
      <vt:lpstr>PowerPoint Presentation</vt:lpstr>
      <vt:lpstr>Patients suspected or confirmed COVID-19 (1)</vt:lpstr>
      <vt:lpstr>PowerPoint Presentation</vt:lpstr>
      <vt:lpstr>Outpatient Care</vt:lpstr>
      <vt:lpstr>PowerPoint Presentation</vt:lpstr>
      <vt:lpstr>PowerPoint Presentation</vt:lpstr>
      <vt:lpstr>Administrative Controls</vt:lpstr>
      <vt:lpstr>Home care for patients with suspected COVID-19 infection with mild symptoms</vt:lpstr>
      <vt:lpstr>Home care for patients with suspected COVID-19 infection with mild symptoms</vt:lpstr>
      <vt:lpstr>Use of masks</vt:lpstr>
      <vt:lpstr>Use of Mask : Community setting  </vt:lpstr>
      <vt:lpstr>Use of Mask : Home care</vt:lpstr>
      <vt:lpstr>Use of Mask : Health Care Settings</vt:lpstr>
      <vt:lpstr>Masks management</vt:lpstr>
      <vt:lpstr>Conclusions</vt:lpstr>
      <vt:lpstr>Resources</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Mala Chhabra</dc:creator>
  <cp:lastModifiedBy>Mala Chhabra</cp:lastModifiedBy>
  <cp:revision>35</cp:revision>
  <dcterms:created xsi:type="dcterms:W3CDTF">2020-03-05T17:09:14Z</dcterms:created>
  <dcterms:modified xsi:type="dcterms:W3CDTF">2020-03-06T05:09:52Z</dcterms:modified>
</cp:coreProperties>
</file>